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sldIdLst>
    <p:sldId id="256" r:id="rId2"/>
    <p:sldId id="259" r:id="rId3"/>
    <p:sldId id="260" r:id="rId4"/>
    <p:sldId id="268" r:id="rId5"/>
    <p:sldId id="261" r:id="rId6"/>
    <p:sldId id="258" r:id="rId7"/>
    <p:sldId id="257" r:id="rId8"/>
    <p:sldId id="262" r:id="rId9"/>
    <p:sldId id="263" r:id="rId10"/>
    <p:sldId id="264" r:id="rId11"/>
    <p:sldId id="270" r:id="rId12"/>
    <p:sldId id="265" r:id="rId13"/>
    <p:sldId id="266" r:id="rId14"/>
    <p:sldId id="271" r:id="rId15"/>
    <p:sldId id="272" r:id="rId16"/>
    <p:sldId id="275" r:id="rId17"/>
    <p:sldId id="277" r:id="rId18"/>
    <p:sldId id="273" r:id="rId19"/>
    <p:sldId id="276" r:id="rId20"/>
    <p:sldId id="278" r:id="rId21"/>
    <p:sldId id="274" r:id="rId22"/>
    <p:sldId id="26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EA667-13A4-43C4-80D6-DE97B120B1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377752-0A25-4467-8AD1-D1BFEE003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6CCB9-F956-4185-839E-4D650B070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31DCE-1AD3-40B8-945C-772D25F3F290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D5DEC-4D62-46A0-9991-0326F8964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5EE59-2060-4345-A819-BDDEF2BB0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AA90-BFE7-4F70-8B97-330CADC2B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286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199F1-A186-46FC-9817-6F4783FCF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BBB544-1834-4A6A-8C8D-7C43B6888C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BB47E-CE52-4B56-8200-CCC4D2730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31DCE-1AD3-40B8-945C-772D25F3F290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1ECAF-7FAD-4A14-B1A7-047B5C545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D87BC-2F52-4FED-9348-9981A4F80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AA90-BFE7-4F70-8B97-330CADC2B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192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25FA2E-89EE-40CB-9402-404763C962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313161-18AA-4A18-A256-329196D2A1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C1E36D-E3E2-4DEF-9BFB-34066682F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31DCE-1AD3-40B8-945C-772D25F3F290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606C8-728F-467C-8EC0-CBB47AFD7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5DF81-3615-4071-9412-8AD7BBA02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AA90-BFE7-4F70-8B97-330CADC2B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11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CA23E-E50F-440E-9DDF-CED06D643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2E670-73E2-46BF-8509-9376531A9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5E953-14DC-46AE-BF9E-11B700D11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31DCE-1AD3-40B8-945C-772D25F3F290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B97ED-418D-41BD-B028-EFB662C96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19FC5-1248-476B-B63B-2EBA70D38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AA90-BFE7-4F70-8B97-330CADC2B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7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6D726-3359-4E53-951D-DD842B90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5FF005-EB9E-4625-8B8B-A57B9EC7F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A29C0-DFC2-4223-8A5E-3FAB3D751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31DCE-1AD3-40B8-945C-772D25F3F290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2218B-5E89-4AB1-89A7-32016EB11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9407D-BF40-40AB-9013-5D733DEB6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AA90-BFE7-4F70-8B97-330CADC2B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44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58F3C-1CE9-4D96-A278-BFEEB0985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88D81-3F28-4E98-AEE5-85D475AC44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97CCC2-2322-4CB9-8274-85E9ADAB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1FBE12-CE25-4B30-8D8D-F1CB9FBB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31DCE-1AD3-40B8-945C-772D25F3F290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5C953-144F-48B0-826C-88C6F6E4A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3ED55C-9420-4584-8BC7-4E37490C7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AA90-BFE7-4F70-8B97-330CADC2B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91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0E199-0A06-443B-BD5B-39EDC1B29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B2B9F8-07FD-47E1-B43E-ED54B40C5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90939-6429-4428-8AF4-45E75BD63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10604-F68C-41E0-9D92-94A3B067AE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014661-9C16-4BF7-9139-B33F534946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C6818C-69FE-4460-80C5-2819E91FB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31DCE-1AD3-40B8-945C-772D25F3F290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517E0F-AC13-4D93-BE1D-A106A4C72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5E7662-5722-45A7-BE0B-B23375602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AA90-BFE7-4F70-8B97-330CADC2B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543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84F2C-F4BC-48CC-8747-917ED8678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A4EE7A-7182-4777-A7CC-E4D149017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31DCE-1AD3-40B8-945C-772D25F3F290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4E738-9D46-43F7-91B4-DFB51A435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240683-55F6-4400-9412-D92C4F051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AA90-BFE7-4F70-8B97-330CADC2B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165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0C43AA-E9D9-4445-A93C-33BA56DDE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31DCE-1AD3-40B8-945C-772D25F3F290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C6890D-4C4A-4498-9468-2931334B6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B2DC7B-FA1D-445A-832E-98B6BED8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AA90-BFE7-4F70-8B97-330CADC2B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10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E23B8-0ADD-4792-9ED7-1945CF564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969CD-E1D8-4917-9FA0-92809222B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BDF2D9-A546-4086-829C-10DDFB4279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9BE117-F0F8-46DB-AF09-E11EFB077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31DCE-1AD3-40B8-945C-772D25F3F290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E9F3C1-9929-403E-92D3-D41DFF8CC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057265-B68E-427A-9957-37A933B4B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AA90-BFE7-4F70-8B97-330CADC2B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11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6565D-06BD-411A-A8B0-B0260C7D1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C71471-992C-44D2-8BA4-B2C2732AE4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AD503A-BE67-4ED7-B8F7-86B64A5BBE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C8F9CC-B29C-4FDB-BA83-BD52D4C72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31DCE-1AD3-40B8-945C-772D25F3F290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0C68B6-B0C8-45C8-990A-70B7F13CD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4A3E74-DCE5-4DB1-A798-3B9699498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AA90-BFE7-4F70-8B97-330CADC2B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47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8ABEF9-AA59-4498-BCDE-EF6537741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7BCC6-07CD-4BA7-8990-F13EECDE7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5E0EE-5FC1-460A-AEEA-C972F94094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1DCE-1AD3-40B8-945C-772D25F3F290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7658EB-1452-48B7-A114-07CC8CB5E5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26006-F766-4607-9278-136F84AEE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EAA90-BFE7-4F70-8B97-330CADC2B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68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lorsystem.com/?page_id=922&amp;lang=en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www.spaceunder.com/2013/may/20/benedetta-tagliabue-architecture-and-art-meet-mate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lorsystem.com/?page_id=922&amp;lang=en" TargetMode="External"/><Relationship Id="rId2" Type="http://schemas.openxmlformats.org/officeDocument/2006/relationships/hyperlink" Target="http://thesweetwanderlust.com/wanderlust/melbourne-cbd-best-street-art/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mentalfloss.com/article/51583/14-street-art-terms%E2%80%94illustrated" TargetMode="External"/><Relationship Id="rId4" Type="http://schemas.openxmlformats.org/officeDocument/2006/relationships/hyperlink" Target="http://www.huffingtonpost.com/jaime-rojo-steven-harrington/street-art-color_b_4726544.htm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1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7.jpg"/><Relationship Id="rId7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ADDC1-9122-426E-8B42-8C9212C547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50480"/>
            <a:ext cx="9144000" cy="2387600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ANALYSIS OF HUNTER STREET, NEWCASTLE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D278F9-F2A7-4BE2-9702-C8B8950E67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11493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STREET 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</a:t>
            </a:r>
            <a:r>
              <a:rPr 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OR GRAFFITI?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FCF16B-7AC9-4347-B851-C0DA8D012559}"/>
              </a:ext>
            </a:extLst>
          </p:cNvPr>
          <p:cNvSpPr txBox="1"/>
          <p:nvPr/>
        </p:nvSpPr>
        <p:spPr>
          <a:xfrm>
            <a:off x="8481270" y="6258188"/>
            <a:ext cx="3447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WEI PINK CHIA   3289329</a:t>
            </a:r>
          </a:p>
        </p:txBody>
      </p:sp>
    </p:spTree>
    <p:extLst>
      <p:ext uri="{BB962C8B-B14F-4D97-AF65-F5344CB8AC3E}">
        <p14:creationId xmlns:p14="http://schemas.microsoft.com/office/powerpoint/2010/main" val="4167386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71B07-5AA4-44E5-8F71-8DC8CD5DD97E}"/>
              </a:ext>
            </a:extLst>
          </p:cNvPr>
          <p:cNvSpPr txBox="1">
            <a:spLocks/>
          </p:cNvSpPr>
          <p:nvPr/>
        </p:nvSpPr>
        <p:spPr>
          <a:xfrm>
            <a:off x="175470" y="197345"/>
            <a:ext cx="10515600" cy="46538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cs typeface="Times New Roman" panose="02020603050405020304" pitchFamily="18" charset="0"/>
              </a:rPr>
              <a:t>SOME GOOD EXAMPLE OF STREET </a:t>
            </a:r>
            <a:r>
              <a:rPr lang="en-US" sz="2800" dirty="0">
                <a:cs typeface="Times New Roman" panose="02020603050405020304" pitchFamily="18" charset="0"/>
              </a:rPr>
              <a:t>ART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1600" dirty="0">
                <a:cs typeface="Times New Roman" panose="02020603050405020304" pitchFamily="18" charset="0"/>
              </a:rPr>
              <a:t>IN MELBOURNE</a:t>
            </a:r>
          </a:p>
        </p:txBody>
      </p:sp>
      <p:pic>
        <p:nvPicPr>
          <p:cNvPr id="4" name="Picture 3" descr="A picture containing colorful, photo, different, covered&#10;&#10;Description generated with very high confidence">
            <a:extLst>
              <a:ext uri="{FF2B5EF4-FFF2-40B4-BE49-F238E27FC236}">
                <a16:creationId xmlns:a16="http://schemas.microsoft.com/office/drawing/2014/main" id="{8708B815-D4D0-4F3A-B703-D27C71A803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19"/>
          <a:stretch/>
        </p:blipFill>
        <p:spPr>
          <a:xfrm>
            <a:off x="1118534" y="808012"/>
            <a:ext cx="9698557" cy="2755588"/>
          </a:xfrm>
          <a:prstGeom prst="rect">
            <a:avLst/>
          </a:prstGeom>
        </p:spPr>
      </p:pic>
      <p:pic>
        <p:nvPicPr>
          <p:cNvPr id="5" name="Picture 4" descr="A picture containing colorful, photo, different, covered&#10;&#10;Description generated with very high confidence">
            <a:extLst>
              <a:ext uri="{FF2B5EF4-FFF2-40B4-BE49-F238E27FC236}">
                <a16:creationId xmlns:a16="http://schemas.microsoft.com/office/drawing/2014/main" id="{F45DBD07-65CA-43EF-BB4A-6749354795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12" b="-1"/>
          <a:stretch/>
        </p:blipFill>
        <p:spPr>
          <a:xfrm>
            <a:off x="1118533" y="3708882"/>
            <a:ext cx="9698557" cy="27218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CE68EC-F274-4C22-9BC7-1D08885FE461}"/>
              </a:ext>
            </a:extLst>
          </p:cNvPr>
          <p:cNvSpPr txBox="1"/>
          <p:nvPr/>
        </p:nvSpPr>
        <p:spPr>
          <a:xfrm>
            <a:off x="2646948" y="6445083"/>
            <a:ext cx="6641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PICTURE : SHOWING THE STREET ART IN DIFFERENT AREA IN MELBOURNE, AUSTRALIA </a:t>
            </a:r>
            <a:r>
              <a:rPr lang="en-US" baseline="30000" dirty="0"/>
              <a:t>[ 3 ]</a:t>
            </a:r>
            <a:endParaRPr lang="en-US" dirty="0"/>
          </a:p>
          <a:p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80321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AFEFC-D257-4B47-8A6B-E31807C56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495514"/>
            <a:ext cx="3932237" cy="561886"/>
          </a:xfrm>
        </p:spPr>
        <p:txBody>
          <a:bodyPr/>
          <a:lstStyle/>
          <a:p>
            <a:r>
              <a:rPr lang="en-US" dirty="0"/>
              <a:t>COLOR SYSTEM</a:t>
            </a:r>
          </a:p>
        </p:txBody>
      </p:sp>
      <p:pic>
        <p:nvPicPr>
          <p:cNvPr id="7" name="Content Placeholder 6" descr="A picture containing accessory, vector graphics&#10;&#10;Description generated with high confidence">
            <a:extLst>
              <a:ext uri="{FF2B5EF4-FFF2-40B4-BE49-F238E27FC236}">
                <a16:creationId xmlns:a16="http://schemas.microsoft.com/office/drawing/2014/main" id="{381B03C2-230F-44FD-A898-FDAD956A1B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417" y="987425"/>
            <a:ext cx="5221741" cy="487362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15FFB2-857C-4257-A84F-0D5A58AA5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4331"/>
            <a:ext cx="3932237" cy="2480417"/>
          </a:xfrm>
        </p:spPr>
        <p:txBody>
          <a:bodyPr>
            <a:normAutofit/>
          </a:bodyPr>
          <a:lstStyle/>
          <a:p>
            <a:r>
              <a:rPr lang="en-US" sz="1400" dirty="0" err="1">
                <a:latin typeface="+mj-lt"/>
              </a:rPr>
              <a:t>FaberBirren</a:t>
            </a:r>
            <a:r>
              <a:rPr lang="en-US" sz="1400" dirty="0">
                <a:latin typeface="+mj-lt"/>
              </a:rPr>
              <a:t> explains his COLOUR-CIRCLES in accordance with the practicalities of art and artists. He differentiates between «warm» and «cold» </a:t>
            </a:r>
            <a:r>
              <a:rPr lang="en-US" sz="1400" dirty="0" err="1">
                <a:latin typeface="+mj-lt"/>
              </a:rPr>
              <a:t>colours</a:t>
            </a:r>
            <a:r>
              <a:rPr lang="en-US" sz="1400" dirty="0">
                <a:latin typeface="+mj-lt"/>
              </a:rPr>
              <a:t>, and recommends a «Rational Color Circle» which groups 13 </a:t>
            </a:r>
            <a:r>
              <a:rPr lang="en-US" sz="1400" dirty="0" err="1">
                <a:latin typeface="+mj-lt"/>
              </a:rPr>
              <a:t>colours</a:t>
            </a:r>
            <a:r>
              <a:rPr lang="en-US" sz="1400" dirty="0">
                <a:latin typeface="+mj-lt"/>
              </a:rPr>
              <a:t> around a grey which is displaced from the </a:t>
            </a:r>
            <a:r>
              <a:rPr lang="en-US" sz="1400" dirty="0" err="1">
                <a:latin typeface="+mj-lt"/>
              </a:rPr>
              <a:t>centre</a:t>
            </a:r>
            <a:r>
              <a:rPr lang="en-US" sz="1400" dirty="0">
                <a:latin typeface="+mj-lt"/>
              </a:rPr>
              <a:t>. He thus presents a system which assigns more space to the «warm» </a:t>
            </a:r>
            <a:r>
              <a:rPr lang="en-US" sz="1400" dirty="0" err="1">
                <a:latin typeface="+mj-lt"/>
              </a:rPr>
              <a:t>colours</a:t>
            </a:r>
            <a:r>
              <a:rPr lang="en-US" sz="1400" dirty="0">
                <a:latin typeface="+mj-lt"/>
              </a:rPr>
              <a:t> between red and yellow than the «cold» </a:t>
            </a:r>
            <a:r>
              <a:rPr lang="en-US" sz="1400" dirty="0" err="1">
                <a:latin typeface="+mj-lt"/>
              </a:rPr>
              <a:t>colours</a:t>
            </a:r>
            <a:r>
              <a:rPr lang="en-US" sz="1400" dirty="0">
                <a:latin typeface="+mj-lt"/>
              </a:rPr>
              <a:t> occurring between green and violet. As a result, </a:t>
            </a:r>
            <a:r>
              <a:rPr lang="en-US" sz="1400" dirty="0" err="1">
                <a:latin typeface="+mj-lt"/>
              </a:rPr>
              <a:t>Birren</a:t>
            </a:r>
            <a:r>
              <a:rPr lang="en-US" sz="1400" dirty="0">
                <a:latin typeface="+mj-lt"/>
              </a:rPr>
              <a:t> takes account of the eye’s ability to distinguish more warm </a:t>
            </a:r>
            <a:r>
              <a:rPr lang="en-US" sz="1400" dirty="0" err="1">
                <a:latin typeface="+mj-lt"/>
              </a:rPr>
              <a:t>colours</a:t>
            </a:r>
            <a:r>
              <a:rPr lang="en-US" sz="1400" dirty="0">
                <a:latin typeface="+mj-lt"/>
              </a:rPr>
              <a:t>, which are therefore granted greater importance in art.</a:t>
            </a:r>
            <a:r>
              <a:rPr lang="en-US" baseline="30000" dirty="0"/>
              <a:t> [ 4 ]</a:t>
            </a:r>
            <a:endParaRPr lang="en-US" dirty="0"/>
          </a:p>
          <a:p>
            <a:endParaRPr lang="en-US" sz="1400" dirty="0">
              <a:latin typeface="+mj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76730C6-AA17-4086-88F0-ACF6EF5D7591}"/>
              </a:ext>
            </a:extLst>
          </p:cNvPr>
          <p:cNvSpPr txBox="1">
            <a:spLocks/>
          </p:cNvSpPr>
          <p:nvPr/>
        </p:nvSpPr>
        <p:spPr>
          <a:xfrm>
            <a:off x="175470" y="197345"/>
            <a:ext cx="10515600" cy="46538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cs typeface="Times New Roman" panose="02020603050405020304" pitchFamily="18" charset="0"/>
              </a:rPr>
              <a:t>STREET </a:t>
            </a:r>
            <a:r>
              <a:rPr lang="en-US" sz="2800" dirty="0">
                <a:cs typeface="Times New Roman" panose="02020603050405020304" pitchFamily="18" charset="0"/>
              </a:rPr>
              <a:t>ART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1600" dirty="0">
                <a:cs typeface="Times New Roman" panose="02020603050405020304" pitchFamily="18" charset="0"/>
              </a:rPr>
              <a:t>IN HUNTER STREET –DOES </a:t>
            </a:r>
            <a:r>
              <a:rPr lang="en-US" sz="2500" dirty="0">
                <a:cs typeface="Times New Roman" panose="02020603050405020304" pitchFamily="18" charset="0"/>
              </a:rPr>
              <a:t>COLOR</a:t>
            </a:r>
            <a:r>
              <a:rPr lang="en-US" sz="1600" dirty="0">
                <a:cs typeface="Times New Roman" panose="02020603050405020304" pitchFamily="18" charset="0"/>
              </a:rPr>
              <a:t> AFFECT AUDIENCE’S ATTENTION?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133CF0-DC18-4FE6-ADA4-9465D3836C00}"/>
              </a:ext>
            </a:extLst>
          </p:cNvPr>
          <p:cNvSpPr txBox="1"/>
          <p:nvPr/>
        </p:nvSpPr>
        <p:spPr>
          <a:xfrm>
            <a:off x="5994270" y="5872294"/>
            <a:ext cx="4885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DIAGRAM : SHOWING THE SCALE OF WARM &amp; COOL COLOR</a:t>
            </a:r>
            <a:r>
              <a:rPr lang="en-US" baseline="30000" dirty="0"/>
              <a:t> [ 4 ]</a:t>
            </a:r>
            <a:endParaRPr lang="en-US" dirty="0"/>
          </a:p>
          <a:p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78003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0D136-F523-4D1C-B128-859794966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88047"/>
            <a:ext cx="5157787" cy="823912"/>
          </a:xfrm>
        </p:spPr>
        <p:txBody>
          <a:bodyPr/>
          <a:lstStyle/>
          <a:p>
            <a:r>
              <a:rPr lang="en-US" dirty="0"/>
              <a:t>WARMER COLOR </a:t>
            </a:r>
          </a:p>
        </p:txBody>
      </p:sp>
      <p:pic>
        <p:nvPicPr>
          <p:cNvPr id="9" name="Content Placeholder 8" descr="A building with graffiti on the side of a road&#10;&#10;Description generated with very high confidence">
            <a:extLst>
              <a:ext uri="{FF2B5EF4-FFF2-40B4-BE49-F238E27FC236}">
                <a16:creationId xmlns:a16="http://schemas.microsoft.com/office/drawing/2014/main" id="{676BE18D-94DA-4E0D-AEF5-1D6BC9895D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9" y="2111959"/>
            <a:ext cx="4912784" cy="368458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5842B-3B56-457A-9053-003FC8AA28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88047"/>
            <a:ext cx="5183188" cy="823912"/>
          </a:xfrm>
        </p:spPr>
        <p:txBody>
          <a:bodyPr/>
          <a:lstStyle/>
          <a:p>
            <a:r>
              <a:rPr lang="en-US" dirty="0"/>
              <a:t>COOLER COLOR </a:t>
            </a:r>
          </a:p>
        </p:txBody>
      </p:sp>
      <p:pic>
        <p:nvPicPr>
          <p:cNvPr id="11" name="Content Placeholder 10" descr="A building with graffiti on the side of a road&#10;&#10;Description generated with very high confidence">
            <a:extLst>
              <a:ext uri="{FF2B5EF4-FFF2-40B4-BE49-F238E27FC236}">
                <a16:creationId xmlns:a16="http://schemas.microsoft.com/office/drawing/2014/main" id="{412AA462-6690-47B2-8188-F62A78854E3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111959"/>
            <a:ext cx="4912784" cy="3684588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7887B3E-1FF5-4D4D-A2CE-545F9DC5BA24}"/>
              </a:ext>
            </a:extLst>
          </p:cNvPr>
          <p:cNvSpPr txBox="1">
            <a:spLocks/>
          </p:cNvSpPr>
          <p:nvPr/>
        </p:nvSpPr>
        <p:spPr>
          <a:xfrm>
            <a:off x="175470" y="197345"/>
            <a:ext cx="10515600" cy="46538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cs typeface="Times New Roman" panose="02020603050405020304" pitchFamily="18" charset="0"/>
              </a:rPr>
              <a:t>STREET </a:t>
            </a:r>
            <a:r>
              <a:rPr lang="en-US" sz="2800" dirty="0">
                <a:cs typeface="Times New Roman" panose="02020603050405020304" pitchFamily="18" charset="0"/>
              </a:rPr>
              <a:t>ART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1600" dirty="0">
                <a:cs typeface="Times New Roman" panose="02020603050405020304" pitchFamily="18" charset="0"/>
              </a:rPr>
              <a:t>IN HUNTER STREET –DOES </a:t>
            </a:r>
            <a:r>
              <a:rPr lang="en-US" sz="2500" dirty="0">
                <a:cs typeface="Times New Roman" panose="02020603050405020304" pitchFamily="18" charset="0"/>
              </a:rPr>
              <a:t>COLOR</a:t>
            </a:r>
            <a:r>
              <a:rPr lang="en-US" sz="1600" dirty="0">
                <a:cs typeface="Times New Roman" panose="02020603050405020304" pitchFamily="18" charset="0"/>
              </a:rPr>
              <a:t> AFFECT AUDIENCE’S ATTENTION?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90718E-0A71-4110-81C2-4B6F7CE18766}"/>
              </a:ext>
            </a:extLst>
          </p:cNvPr>
          <p:cNvSpPr txBox="1"/>
          <p:nvPr/>
        </p:nvSpPr>
        <p:spPr>
          <a:xfrm>
            <a:off x="962289" y="5796547"/>
            <a:ext cx="5810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PICTURE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E5E9A7-CA96-4F2F-8F3E-BB109AA528E4}"/>
              </a:ext>
            </a:extLst>
          </p:cNvPr>
          <p:cNvSpPr txBox="1"/>
          <p:nvPr/>
        </p:nvSpPr>
        <p:spPr>
          <a:xfrm>
            <a:off x="6324180" y="5796546"/>
            <a:ext cx="5810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PICTURE 2</a:t>
            </a:r>
          </a:p>
        </p:txBody>
      </p:sp>
    </p:spTree>
    <p:extLst>
      <p:ext uri="{BB962C8B-B14F-4D97-AF65-F5344CB8AC3E}">
        <p14:creationId xmlns:p14="http://schemas.microsoft.com/office/powerpoint/2010/main" val="1297126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tall building in a city&#10;&#10;Description generated with very high confidence">
            <a:extLst>
              <a:ext uri="{FF2B5EF4-FFF2-40B4-BE49-F238E27FC236}">
                <a16:creationId xmlns:a16="http://schemas.microsoft.com/office/drawing/2014/main" id="{EEBE292E-AE28-4B15-B5C8-B38C50318C0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" r="2594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CB8FD1-4302-4D79-81B2-B3C9AC7F6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277981"/>
            <a:ext cx="3932237" cy="4873625"/>
          </a:xfrm>
        </p:spPr>
        <p:txBody>
          <a:bodyPr>
            <a:normAutofit/>
          </a:bodyPr>
          <a:lstStyle/>
          <a:p>
            <a:r>
              <a:rPr lang="en-US" sz="1400" b="1" dirty="0">
                <a:latin typeface="+mj-lt"/>
              </a:rPr>
              <a:t>Faber </a:t>
            </a:r>
            <a:r>
              <a:rPr lang="en-US" sz="1400" b="1" dirty="0" err="1">
                <a:latin typeface="+mj-lt"/>
              </a:rPr>
              <a:t>Birren</a:t>
            </a:r>
            <a:r>
              <a:rPr lang="en-US" sz="1400" b="1" dirty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developed his color system with the observation that artists favor the warm colors more than the cold, from the violet side of red and extending beyond yellow because “, </a:t>
            </a:r>
            <a:r>
              <a:rPr lang="en-US" sz="1400" dirty="0">
                <a:latin typeface="+mj-lt"/>
                <a:hlinkClick r:id="rId3"/>
              </a:rPr>
              <a:t>their effect is more dynamic and intense and because the eye can, in fact, distinguish more warm colors than cold</a:t>
            </a:r>
            <a:r>
              <a:rPr lang="en-US" sz="1400" dirty="0">
                <a:latin typeface="+mj-lt"/>
              </a:rPr>
              <a:t>.”</a:t>
            </a:r>
            <a:r>
              <a:rPr lang="en-US" baseline="30000" dirty="0"/>
              <a:t> [ 5 ]</a:t>
            </a:r>
            <a:endParaRPr lang="en-US" dirty="0"/>
          </a:p>
          <a:p>
            <a:endParaRPr lang="en-US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“</a:t>
            </a:r>
            <a:r>
              <a:rPr lang="en-US" sz="1400" b="1" dirty="0">
                <a:latin typeface="+mj-lt"/>
              </a:rPr>
              <a:t>Color</a:t>
            </a:r>
            <a:r>
              <a:rPr lang="en-US" sz="1400" dirty="0">
                <a:latin typeface="+mj-lt"/>
              </a:rPr>
              <a:t> is something that architects are usually afraid of,” said internationally known and awarded architect </a:t>
            </a:r>
            <a:r>
              <a:rPr lang="en-US" sz="1400" b="1" dirty="0" err="1">
                <a:latin typeface="+mj-lt"/>
              </a:rPr>
              <a:t>Benedetta</a:t>
            </a:r>
            <a:r>
              <a:rPr lang="en-US" sz="1400" b="1" dirty="0">
                <a:latin typeface="+mj-lt"/>
              </a:rPr>
              <a:t> Tagliabue</a:t>
            </a:r>
            <a:r>
              <a:rPr lang="en-US" sz="1400" dirty="0">
                <a:latin typeface="+mj-lt"/>
              </a:rPr>
              <a:t> </a:t>
            </a:r>
            <a:r>
              <a:rPr lang="en-US" sz="1400" dirty="0">
                <a:latin typeface="+mj-lt"/>
                <a:hlinkClick r:id="rId4"/>
              </a:rPr>
              <a:t>in an interview last May about the topic of color</a:t>
            </a:r>
            <a:r>
              <a:rPr lang="en-US" sz="1400" dirty="0">
                <a:latin typeface="+mj-lt"/>
              </a:rPr>
              <a:t>. </a:t>
            </a:r>
            <a:r>
              <a:rPr lang="en-US" baseline="30000" dirty="0"/>
              <a:t>[ 5 ]</a:t>
            </a:r>
            <a:endParaRPr lang="en-US" dirty="0"/>
          </a:p>
          <a:p>
            <a:endParaRPr lang="en-US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A generalization probably, and you can always find exceptions of </a:t>
            </a:r>
            <a:r>
              <a:rPr lang="en-US" sz="1400" b="1" dirty="0">
                <a:latin typeface="+mj-lt"/>
              </a:rPr>
              <a:t>colorfully painted neighborhoods </a:t>
            </a:r>
            <a:r>
              <a:rPr lang="en-US" sz="1400" dirty="0">
                <a:latin typeface="+mj-lt"/>
              </a:rPr>
              <a:t>globally like the Haight in San Francisco, La Boca in Buenos Aires, </a:t>
            </a:r>
            <a:r>
              <a:rPr lang="en-US" sz="1400" dirty="0" err="1">
                <a:latin typeface="+mj-lt"/>
              </a:rPr>
              <a:t>Portafino</a:t>
            </a:r>
            <a:r>
              <a:rPr lang="en-US" sz="1400" dirty="0">
                <a:latin typeface="+mj-lt"/>
              </a:rPr>
              <a:t> in Italy, Guanajuato in Mexico, Bo-</a:t>
            </a:r>
            <a:r>
              <a:rPr lang="en-US" sz="1400" dirty="0" err="1">
                <a:latin typeface="+mj-lt"/>
              </a:rPr>
              <a:t>Kaap</a:t>
            </a:r>
            <a:r>
              <a:rPr lang="en-US" sz="1400" dirty="0">
                <a:latin typeface="+mj-lt"/>
              </a:rPr>
              <a:t> in </a:t>
            </a:r>
            <a:r>
              <a:rPr lang="en-US" sz="1400" dirty="0" err="1">
                <a:latin typeface="+mj-lt"/>
              </a:rPr>
              <a:t>Capetown</a:t>
            </a:r>
            <a:r>
              <a:rPr lang="en-US" sz="1400" dirty="0">
                <a:latin typeface="+mj-lt"/>
              </a:rPr>
              <a:t>, the favelas of Rio de Janeiro and the Blue City of India, </a:t>
            </a:r>
            <a:r>
              <a:rPr lang="en-US" sz="1400" b="1" dirty="0">
                <a:latin typeface="+mj-lt"/>
              </a:rPr>
              <a:t>but many of those examples speak to color blocking and pattern</a:t>
            </a:r>
            <a:r>
              <a:rPr lang="en-US" sz="1400" dirty="0">
                <a:latin typeface="+mj-lt"/>
              </a:rPr>
              <a:t>.</a:t>
            </a:r>
            <a:r>
              <a:rPr lang="en-US" baseline="30000" dirty="0"/>
              <a:t> [ 5 ]</a:t>
            </a:r>
            <a:endParaRPr lang="en-US" dirty="0"/>
          </a:p>
          <a:p>
            <a:endParaRPr lang="en-US" sz="1400" dirty="0">
              <a:latin typeface="+mj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311A199-5036-4596-853B-27A92C9BA0E4}"/>
              </a:ext>
            </a:extLst>
          </p:cNvPr>
          <p:cNvSpPr txBox="1">
            <a:spLocks/>
          </p:cNvSpPr>
          <p:nvPr/>
        </p:nvSpPr>
        <p:spPr>
          <a:xfrm>
            <a:off x="175470" y="197345"/>
            <a:ext cx="10515600" cy="46538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/>
              <a:t>THE </a:t>
            </a:r>
            <a:r>
              <a:rPr lang="en-US" sz="2500" dirty="0"/>
              <a:t>POWER OF COLOR </a:t>
            </a:r>
            <a:r>
              <a:rPr lang="en-US" sz="1600" dirty="0"/>
              <a:t>VIA STREET ART, GRAFFITI AND MURALS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DB4FAE-0C54-4CA9-8B20-B2B116EBBCDE}"/>
              </a:ext>
            </a:extLst>
          </p:cNvPr>
          <p:cNvSpPr txBox="1"/>
          <p:nvPr/>
        </p:nvSpPr>
        <p:spPr>
          <a:xfrm>
            <a:off x="5310231" y="5843829"/>
            <a:ext cx="5810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PICTURE : FINANCIAL DISTRICT IN DOWNTOWN BOSTON, MASSACUSETTS </a:t>
            </a:r>
            <a:r>
              <a:rPr lang="en-US" baseline="30000" dirty="0"/>
              <a:t>[ 5 ]</a:t>
            </a:r>
            <a:endParaRPr lang="en-US" dirty="0"/>
          </a:p>
          <a:p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18563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A30344D3-5139-4344-88CB-FEE94D6BFE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10" b="47539"/>
          <a:stretch/>
        </p:blipFill>
        <p:spPr>
          <a:xfrm>
            <a:off x="0" y="2338326"/>
            <a:ext cx="12192000" cy="20304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50C4E8-74FF-4F7B-849F-AA2DEE9B0574}"/>
              </a:ext>
            </a:extLst>
          </p:cNvPr>
          <p:cNvSpPr txBox="1">
            <a:spLocks/>
          </p:cNvSpPr>
          <p:nvPr/>
        </p:nvSpPr>
        <p:spPr>
          <a:xfrm>
            <a:off x="175470" y="197345"/>
            <a:ext cx="10515600" cy="46538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dirty="0"/>
              <a:t>COLORS </a:t>
            </a:r>
            <a:r>
              <a:rPr lang="en-US" sz="1600" dirty="0"/>
              <a:t>OF STREET ART IN HUNTER STREET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BC948C-8E41-4A95-83CD-F1BD5433EC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" t="30702" r="1" b="34395"/>
          <a:stretch/>
        </p:blipFill>
        <p:spPr>
          <a:xfrm>
            <a:off x="3367780" y="572497"/>
            <a:ext cx="8755188" cy="21706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FAF5BC-7F5F-4165-B42C-036B9F72C9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71" b="-227"/>
          <a:stretch/>
        </p:blipFill>
        <p:spPr>
          <a:xfrm>
            <a:off x="141286" y="4638785"/>
            <a:ext cx="8635184" cy="2109951"/>
          </a:xfrm>
          <a:prstGeom prst="rect">
            <a:avLst/>
          </a:prstGeom>
        </p:spPr>
      </p:pic>
      <p:pic>
        <p:nvPicPr>
          <p:cNvPr id="7" name="Picture 6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24EC0A8B-D4ED-4727-AECA-351CA83817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79" t="62072" r="3161" b="33289"/>
          <a:stretch/>
        </p:blipFill>
        <p:spPr>
          <a:xfrm>
            <a:off x="11200976" y="4748303"/>
            <a:ext cx="991024" cy="3754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B4D293-10EF-4E69-9649-2BE4E1C2E18B}"/>
              </a:ext>
            </a:extLst>
          </p:cNvPr>
          <p:cNvSpPr txBox="1"/>
          <p:nvPr/>
        </p:nvSpPr>
        <p:spPr>
          <a:xfrm>
            <a:off x="10640076" y="4693869"/>
            <a:ext cx="957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58.62%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EB2415-2752-4E77-AF11-3CCCA6B18F3F}"/>
              </a:ext>
            </a:extLst>
          </p:cNvPr>
          <p:cNvSpPr txBox="1"/>
          <p:nvPr/>
        </p:nvSpPr>
        <p:spPr>
          <a:xfrm>
            <a:off x="10640075" y="4910737"/>
            <a:ext cx="957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41.38%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CD5A14-B49A-4275-B0B7-F0ACE4363413}"/>
              </a:ext>
            </a:extLst>
          </p:cNvPr>
          <p:cNvSpPr txBox="1"/>
          <p:nvPr/>
        </p:nvSpPr>
        <p:spPr>
          <a:xfrm>
            <a:off x="175470" y="4387244"/>
            <a:ext cx="4885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+mj-lt"/>
              </a:rPr>
              <a:t>DIAGRAM 2.1: SHOWING WARM &amp; COOL COLOR STREET ART IN HUNTER ST</a:t>
            </a:r>
            <a:endParaRPr lang="en-US" sz="1000" dirty="0"/>
          </a:p>
          <a:p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2409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6AB44-6FBE-4E03-9F5C-EC5591BEE6CF}"/>
              </a:ext>
            </a:extLst>
          </p:cNvPr>
          <p:cNvSpPr txBox="1">
            <a:spLocks/>
          </p:cNvSpPr>
          <p:nvPr/>
        </p:nvSpPr>
        <p:spPr>
          <a:xfrm>
            <a:off x="175470" y="197345"/>
            <a:ext cx="10515600" cy="46538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/>
              <a:t>STREET ART WITH </a:t>
            </a:r>
            <a:r>
              <a:rPr lang="en-US" sz="2500" dirty="0"/>
              <a:t>COOL COLORS </a:t>
            </a:r>
            <a:r>
              <a:rPr lang="en-US" sz="1600" dirty="0"/>
              <a:t>TEND TO BE VANDALIZED &amp; IGNORED</a:t>
            </a:r>
          </a:p>
        </p:txBody>
      </p:sp>
      <p:pic>
        <p:nvPicPr>
          <p:cNvPr id="5" name="Picture 4" descr="A store front at day&#10;&#10;Description generated with very high confidence">
            <a:extLst>
              <a:ext uri="{FF2B5EF4-FFF2-40B4-BE49-F238E27FC236}">
                <a16:creationId xmlns:a16="http://schemas.microsoft.com/office/drawing/2014/main" id="{9D6F3B1E-8732-4A16-82A4-224C21236D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2" t="26357" r="22087" b="18131"/>
          <a:stretch/>
        </p:blipFill>
        <p:spPr>
          <a:xfrm>
            <a:off x="563096" y="3406996"/>
            <a:ext cx="3541951" cy="27829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9FAE0B-5585-4B1D-A8F3-B41B15804679}"/>
              </a:ext>
            </a:extLst>
          </p:cNvPr>
          <p:cNvSpPr/>
          <p:nvPr/>
        </p:nvSpPr>
        <p:spPr>
          <a:xfrm>
            <a:off x="2344614" y="4555837"/>
            <a:ext cx="584462" cy="914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4064EC4E-8F12-4139-8F59-F92D98D2DE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10" b="47539"/>
          <a:stretch/>
        </p:blipFill>
        <p:spPr>
          <a:xfrm>
            <a:off x="0" y="662730"/>
            <a:ext cx="12192000" cy="2030403"/>
          </a:xfrm>
          <a:prstGeom prst="rect">
            <a:avLst/>
          </a:prstGeom>
        </p:spPr>
      </p:pic>
      <p:pic>
        <p:nvPicPr>
          <p:cNvPr id="9" name="Picture 8" descr="A view of a city street in front of a building&#10;&#10;Description generated with very high confidence">
            <a:extLst>
              <a:ext uri="{FF2B5EF4-FFF2-40B4-BE49-F238E27FC236}">
                <a16:creationId xmlns:a16="http://schemas.microsoft.com/office/drawing/2014/main" id="{C368CA1F-6F02-4297-85A3-237137494D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8" t="39271" r="30439" b="29221"/>
          <a:stretch/>
        </p:blipFill>
        <p:spPr>
          <a:xfrm>
            <a:off x="4310146" y="3406997"/>
            <a:ext cx="5366760" cy="278290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265088D-7BCC-43F8-BFAC-77F52DB1C474}"/>
              </a:ext>
            </a:extLst>
          </p:cNvPr>
          <p:cNvSpPr/>
          <p:nvPr/>
        </p:nvSpPr>
        <p:spPr>
          <a:xfrm>
            <a:off x="5676048" y="3966177"/>
            <a:ext cx="1009827" cy="15040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C7960F-6759-436D-9E4D-9B9BDF59676E}"/>
              </a:ext>
            </a:extLst>
          </p:cNvPr>
          <p:cNvSpPr/>
          <p:nvPr/>
        </p:nvSpPr>
        <p:spPr>
          <a:xfrm>
            <a:off x="1444239" y="1478422"/>
            <a:ext cx="205100" cy="1963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D0E4B8-F8EB-4C86-9560-F32D00B24094}"/>
              </a:ext>
            </a:extLst>
          </p:cNvPr>
          <p:cNvSpPr/>
          <p:nvPr/>
        </p:nvSpPr>
        <p:spPr>
          <a:xfrm>
            <a:off x="2413262" y="1753354"/>
            <a:ext cx="194136" cy="1905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close up of a sign&#10;&#10;Description generated with high confidence">
            <a:extLst>
              <a:ext uri="{FF2B5EF4-FFF2-40B4-BE49-F238E27FC236}">
                <a16:creationId xmlns:a16="http://schemas.microsoft.com/office/drawing/2014/main" id="{A4A97C37-9A35-4CDE-BE50-8534863246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949" y="1724275"/>
            <a:ext cx="138376" cy="138376"/>
          </a:xfrm>
          <a:prstGeom prst="rect">
            <a:avLst/>
          </a:prstGeom>
        </p:spPr>
      </p:pic>
      <p:pic>
        <p:nvPicPr>
          <p:cNvPr id="17" name="Picture 16" descr="A picture containing building, ground, outdoor, sidewalk&#10;&#10;Description generated with very high confidence">
            <a:extLst>
              <a:ext uri="{FF2B5EF4-FFF2-40B4-BE49-F238E27FC236}">
                <a16:creationId xmlns:a16="http://schemas.microsoft.com/office/drawing/2014/main" id="{E5DA6366-2CF5-406B-BB99-406CF4CFD1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4" t="9144" r="31702" b="5827"/>
          <a:stretch/>
        </p:blipFill>
        <p:spPr>
          <a:xfrm>
            <a:off x="9882005" y="3411209"/>
            <a:ext cx="1766656" cy="278221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E3BD267-92B9-4910-809B-081C00CC1543}"/>
              </a:ext>
            </a:extLst>
          </p:cNvPr>
          <p:cNvSpPr/>
          <p:nvPr/>
        </p:nvSpPr>
        <p:spPr>
          <a:xfrm>
            <a:off x="9978887" y="3597965"/>
            <a:ext cx="546652" cy="6261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052413-B04F-4EE3-89BC-02DDC565914A}"/>
              </a:ext>
            </a:extLst>
          </p:cNvPr>
          <p:cNvSpPr/>
          <p:nvPr/>
        </p:nvSpPr>
        <p:spPr>
          <a:xfrm>
            <a:off x="2391662" y="1570145"/>
            <a:ext cx="111098" cy="1359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5A903F-E563-430C-A712-2B990DEF94BF}"/>
              </a:ext>
            </a:extLst>
          </p:cNvPr>
          <p:cNvSpPr txBox="1"/>
          <p:nvPr/>
        </p:nvSpPr>
        <p:spPr>
          <a:xfrm>
            <a:off x="563096" y="6225863"/>
            <a:ext cx="5810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PICTURE 1: LOCATE IN NO. 2</a:t>
            </a:r>
            <a:endParaRPr lang="en-US" dirty="0"/>
          </a:p>
          <a:p>
            <a:endParaRPr lang="en-US" sz="14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426D23-ACF2-4977-A525-F7A1F41F5B87}"/>
              </a:ext>
            </a:extLst>
          </p:cNvPr>
          <p:cNvSpPr txBox="1"/>
          <p:nvPr/>
        </p:nvSpPr>
        <p:spPr>
          <a:xfrm>
            <a:off x="4441438" y="6189903"/>
            <a:ext cx="5810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PICTURE 2: LOCATE IN NO. 4</a:t>
            </a:r>
            <a:endParaRPr lang="en-US" dirty="0"/>
          </a:p>
          <a:p>
            <a:endParaRPr lang="en-US" sz="1400" dirty="0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BAC07C-597F-45EA-A2A2-D9F56E68FF2F}"/>
              </a:ext>
            </a:extLst>
          </p:cNvPr>
          <p:cNvSpPr txBox="1"/>
          <p:nvPr/>
        </p:nvSpPr>
        <p:spPr>
          <a:xfrm>
            <a:off x="9869830" y="6200696"/>
            <a:ext cx="2151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PICTURE 3: LOCATE IN NO.5</a:t>
            </a:r>
            <a:endParaRPr lang="en-US" dirty="0"/>
          </a:p>
          <a:p>
            <a:endParaRPr lang="en-US" sz="1400" dirty="0"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D68CB7-9EE3-4BE4-994E-F945888CCDE1}"/>
              </a:ext>
            </a:extLst>
          </p:cNvPr>
          <p:cNvSpPr txBox="1"/>
          <p:nvPr/>
        </p:nvSpPr>
        <p:spPr>
          <a:xfrm>
            <a:off x="175470" y="2740650"/>
            <a:ext cx="48858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+mj-lt"/>
              </a:rPr>
              <a:t>DIAGRAM 2.2: SHOWING AREA OF COOL COLOR STREET ART IN HUNTER ST</a:t>
            </a:r>
            <a:endParaRPr lang="en-US" sz="1400" dirty="0"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EAC6F82-7931-49A1-A95A-790834F61910}"/>
              </a:ext>
            </a:extLst>
          </p:cNvPr>
          <p:cNvSpPr/>
          <p:nvPr/>
        </p:nvSpPr>
        <p:spPr>
          <a:xfrm>
            <a:off x="8650992" y="3454633"/>
            <a:ext cx="779255" cy="6164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3AFAA7E-0BCF-4018-8794-52F9670F83DA}"/>
              </a:ext>
            </a:extLst>
          </p:cNvPr>
          <p:cNvSpPr/>
          <p:nvPr/>
        </p:nvSpPr>
        <p:spPr>
          <a:xfrm>
            <a:off x="7452766" y="4555837"/>
            <a:ext cx="445061" cy="4855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15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58DB0EF-A014-48F0-A5A1-C636A63B212C}"/>
              </a:ext>
            </a:extLst>
          </p:cNvPr>
          <p:cNvSpPr txBox="1">
            <a:spLocks/>
          </p:cNvSpPr>
          <p:nvPr/>
        </p:nvSpPr>
        <p:spPr>
          <a:xfrm>
            <a:off x="175470" y="197345"/>
            <a:ext cx="10515600" cy="46538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/>
              <a:t>STREET ART WITH </a:t>
            </a:r>
            <a:r>
              <a:rPr lang="en-US" sz="2500" dirty="0"/>
              <a:t>COOL COLORS </a:t>
            </a:r>
            <a:r>
              <a:rPr lang="en-US" sz="1600" dirty="0"/>
              <a:t>IN PUBLIC AREA TEND TO HAVE MORE THAN ONE TAG</a:t>
            </a:r>
          </a:p>
        </p:txBody>
      </p:sp>
      <p:pic>
        <p:nvPicPr>
          <p:cNvPr id="4" name="Picture 3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FA4827BA-F568-4605-845E-EA60190867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10" b="47539"/>
          <a:stretch/>
        </p:blipFill>
        <p:spPr>
          <a:xfrm>
            <a:off x="0" y="662730"/>
            <a:ext cx="12192000" cy="2030403"/>
          </a:xfrm>
          <a:prstGeom prst="rect">
            <a:avLst/>
          </a:prstGeom>
        </p:spPr>
      </p:pic>
      <p:pic>
        <p:nvPicPr>
          <p:cNvPr id="5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AB3CD9A8-6302-4E07-9C5B-32F3FF0BD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949" y="1724275"/>
            <a:ext cx="138376" cy="138376"/>
          </a:xfrm>
          <a:prstGeom prst="rect">
            <a:avLst/>
          </a:prstGeom>
        </p:spPr>
      </p:pic>
      <p:pic>
        <p:nvPicPr>
          <p:cNvPr id="7" name="Picture 6" descr="A graffiti covered wall&#10;&#10;Description generated with high confidence">
            <a:extLst>
              <a:ext uri="{FF2B5EF4-FFF2-40B4-BE49-F238E27FC236}">
                <a16:creationId xmlns:a16="http://schemas.microsoft.com/office/drawing/2014/main" id="{4DFF8781-84BA-4D83-A41F-CD01839C11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117" y="3259756"/>
            <a:ext cx="1879448" cy="1409586"/>
          </a:xfrm>
          <a:prstGeom prst="rect">
            <a:avLst/>
          </a:prstGeom>
        </p:spPr>
      </p:pic>
      <p:pic>
        <p:nvPicPr>
          <p:cNvPr id="9" name="Picture 8" descr="A picture containing building, outdoor, window&#10;&#10;Description generated with high confidence">
            <a:extLst>
              <a:ext uri="{FF2B5EF4-FFF2-40B4-BE49-F238E27FC236}">
                <a16:creationId xmlns:a16="http://schemas.microsoft.com/office/drawing/2014/main" id="{A3BEDDC7-9830-4B5C-9BC2-651578285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98" y="3654829"/>
            <a:ext cx="3075391" cy="23065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E349FA3-7100-4899-9880-BE46DC4C1734}"/>
              </a:ext>
            </a:extLst>
          </p:cNvPr>
          <p:cNvSpPr/>
          <p:nvPr/>
        </p:nvSpPr>
        <p:spPr>
          <a:xfrm>
            <a:off x="4630609" y="3758675"/>
            <a:ext cx="942705" cy="5505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building, outdoor, window&#10;&#10;Description generated with high confidence">
            <a:extLst>
              <a:ext uri="{FF2B5EF4-FFF2-40B4-BE49-F238E27FC236}">
                <a16:creationId xmlns:a16="http://schemas.microsoft.com/office/drawing/2014/main" id="{18449C1B-35EF-4810-BA2C-DCAE80CF64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6" t="72088"/>
          <a:stretch/>
        </p:blipFill>
        <p:spPr>
          <a:xfrm>
            <a:off x="3983117" y="4808101"/>
            <a:ext cx="1862598" cy="148975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57A56D1-B7EE-42A4-964A-694FE7474F91}"/>
              </a:ext>
            </a:extLst>
          </p:cNvPr>
          <p:cNvSpPr/>
          <p:nvPr/>
        </p:nvSpPr>
        <p:spPr>
          <a:xfrm>
            <a:off x="4260495" y="5153377"/>
            <a:ext cx="942705" cy="5505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400125-C9AA-45CA-9DC4-AEF0131D2DE7}"/>
              </a:ext>
            </a:extLst>
          </p:cNvPr>
          <p:cNvSpPr txBox="1"/>
          <p:nvPr/>
        </p:nvSpPr>
        <p:spPr>
          <a:xfrm>
            <a:off x="922501" y="5996747"/>
            <a:ext cx="5810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PICTURE 1: LOCATE IN NO. 11</a:t>
            </a:r>
            <a:endParaRPr lang="en-US" dirty="0"/>
          </a:p>
          <a:p>
            <a:endParaRPr lang="en-US" sz="1400" dirty="0">
              <a:latin typeface="+mj-lt"/>
            </a:endParaRPr>
          </a:p>
        </p:txBody>
      </p:sp>
      <p:pic>
        <p:nvPicPr>
          <p:cNvPr id="15" name="Picture 14" descr="A sign on the side of the street&#10;&#10;Description generated with very high confidence">
            <a:extLst>
              <a:ext uri="{FF2B5EF4-FFF2-40B4-BE49-F238E27FC236}">
                <a16:creationId xmlns:a16="http://schemas.microsoft.com/office/drawing/2014/main" id="{8A70DF77-B48D-4247-BB35-C7B35FFA2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944" y="3551791"/>
            <a:ext cx="3209018" cy="2406763"/>
          </a:xfrm>
          <a:prstGeom prst="rect">
            <a:avLst/>
          </a:prstGeom>
        </p:spPr>
      </p:pic>
      <p:pic>
        <p:nvPicPr>
          <p:cNvPr id="16" name="Picture 15" descr="A sign on the side of the street&#10;&#10;Description generated with very high confidence">
            <a:extLst>
              <a:ext uri="{FF2B5EF4-FFF2-40B4-BE49-F238E27FC236}">
                <a16:creationId xmlns:a16="http://schemas.microsoft.com/office/drawing/2014/main" id="{A625C0CE-2887-43F3-AA2D-3F4D9C1B90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7" t="40995" r="43962" b="41228"/>
          <a:stretch/>
        </p:blipFill>
        <p:spPr>
          <a:xfrm>
            <a:off x="9626341" y="3964549"/>
            <a:ext cx="1862598" cy="148426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C3A57A6-95CD-4864-8390-10533929AAD7}"/>
              </a:ext>
            </a:extLst>
          </p:cNvPr>
          <p:cNvSpPr/>
          <p:nvPr/>
        </p:nvSpPr>
        <p:spPr>
          <a:xfrm>
            <a:off x="9782848" y="4204665"/>
            <a:ext cx="1352968" cy="10300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BDE907-E0A8-491C-862A-6F989CC408A2}"/>
              </a:ext>
            </a:extLst>
          </p:cNvPr>
          <p:cNvSpPr txBox="1"/>
          <p:nvPr/>
        </p:nvSpPr>
        <p:spPr>
          <a:xfrm>
            <a:off x="6139944" y="5958554"/>
            <a:ext cx="5810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PICTURE 2: LOCATE IN NO. 3</a:t>
            </a:r>
            <a:endParaRPr lang="en-US" dirty="0"/>
          </a:p>
          <a:p>
            <a:endParaRPr lang="en-US" sz="1400" dirty="0"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2B4A96-5933-4A30-8D3A-F2E7FD28892D}"/>
              </a:ext>
            </a:extLst>
          </p:cNvPr>
          <p:cNvSpPr/>
          <p:nvPr/>
        </p:nvSpPr>
        <p:spPr>
          <a:xfrm flipH="1">
            <a:off x="1929468" y="1624427"/>
            <a:ext cx="360726" cy="3657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3A6C478-CB73-43BE-B75E-7E01728D2E74}"/>
              </a:ext>
            </a:extLst>
          </p:cNvPr>
          <p:cNvSpPr/>
          <p:nvPr/>
        </p:nvSpPr>
        <p:spPr>
          <a:xfrm flipH="1">
            <a:off x="3955864" y="2025509"/>
            <a:ext cx="163129" cy="4072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214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2578E-920C-4A7C-87FA-E24FA0B660E2}"/>
              </a:ext>
            </a:extLst>
          </p:cNvPr>
          <p:cNvSpPr txBox="1">
            <a:spLocks/>
          </p:cNvSpPr>
          <p:nvPr/>
        </p:nvSpPr>
        <p:spPr>
          <a:xfrm>
            <a:off x="175470" y="197345"/>
            <a:ext cx="10515600" cy="46538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/>
              <a:t>STREET ART WITH </a:t>
            </a:r>
            <a:r>
              <a:rPr lang="en-US" sz="2500" dirty="0"/>
              <a:t>COOL COLORS </a:t>
            </a:r>
            <a:r>
              <a:rPr lang="en-US" sz="1600" dirty="0"/>
              <a:t>IN PUBLIC AREA TEND TO HAVE MORE THAN ONE TAG</a:t>
            </a:r>
          </a:p>
        </p:txBody>
      </p:sp>
      <p:pic>
        <p:nvPicPr>
          <p:cNvPr id="3" name="Picture 2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C6A98888-156E-408F-8BCF-9A3AB9B676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10" b="47539"/>
          <a:stretch/>
        </p:blipFill>
        <p:spPr>
          <a:xfrm>
            <a:off x="0" y="662730"/>
            <a:ext cx="12192000" cy="2030403"/>
          </a:xfrm>
          <a:prstGeom prst="rect">
            <a:avLst/>
          </a:prstGeom>
        </p:spPr>
      </p:pic>
      <p:pic>
        <p:nvPicPr>
          <p:cNvPr id="4" name="Picture 3" descr="A close up of a sign&#10;&#10;Description generated with high confidence">
            <a:extLst>
              <a:ext uri="{FF2B5EF4-FFF2-40B4-BE49-F238E27FC236}">
                <a16:creationId xmlns:a16="http://schemas.microsoft.com/office/drawing/2014/main" id="{74E9C6CF-536A-4300-8FE2-A6A4806F5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949" y="1724275"/>
            <a:ext cx="138376" cy="138376"/>
          </a:xfrm>
          <a:prstGeom prst="rect">
            <a:avLst/>
          </a:prstGeom>
        </p:spPr>
      </p:pic>
      <p:pic>
        <p:nvPicPr>
          <p:cNvPr id="6" name="Picture 5" descr="A picture containing building&#10;&#10;Description generated with high confidence">
            <a:extLst>
              <a:ext uri="{FF2B5EF4-FFF2-40B4-BE49-F238E27FC236}">
                <a16:creationId xmlns:a16="http://schemas.microsoft.com/office/drawing/2014/main" id="{C6074339-47F2-4B64-86DA-4AF1EB094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59" y="3612020"/>
            <a:ext cx="3211274" cy="2408456"/>
          </a:xfrm>
          <a:prstGeom prst="rect">
            <a:avLst/>
          </a:prstGeom>
        </p:spPr>
      </p:pic>
      <p:pic>
        <p:nvPicPr>
          <p:cNvPr id="8" name="Picture 7" descr="A picture containing building&#10;&#10;Description generated with high confidence">
            <a:extLst>
              <a:ext uri="{FF2B5EF4-FFF2-40B4-BE49-F238E27FC236}">
                <a16:creationId xmlns:a16="http://schemas.microsoft.com/office/drawing/2014/main" id="{17778354-6203-45A2-9BD7-3D4759EA49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06" t="62034" r="-413" b="14288"/>
          <a:stretch/>
        </p:blipFill>
        <p:spPr>
          <a:xfrm>
            <a:off x="3761305" y="4178995"/>
            <a:ext cx="1979035" cy="1341020"/>
          </a:xfrm>
          <a:prstGeom prst="rect">
            <a:avLst/>
          </a:prstGeom>
        </p:spPr>
      </p:pic>
      <p:pic>
        <p:nvPicPr>
          <p:cNvPr id="9" name="Picture 8" descr="A picture containing building&#10;&#10;Description generated with high confidence">
            <a:extLst>
              <a:ext uri="{FF2B5EF4-FFF2-40B4-BE49-F238E27FC236}">
                <a16:creationId xmlns:a16="http://schemas.microsoft.com/office/drawing/2014/main" id="{77436C73-DB3E-4451-8B23-D6FAD00176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5" t="61916" r="34332" b="13292"/>
          <a:stretch/>
        </p:blipFill>
        <p:spPr>
          <a:xfrm>
            <a:off x="5901111" y="4178995"/>
            <a:ext cx="1943611" cy="13358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EA246F-ED24-4838-B641-AA05F98D4712}"/>
              </a:ext>
            </a:extLst>
          </p:cNvPr>
          <p:cNvSpPr/>
          <p:nvPr/>
        </p:nvSpPr>
        <p:spPr>
          <a:xfrm>
            <a:off x="4882929" y="4702851"/>
            <a:ext cx="714983" cy="7021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15EE3-C2F5-44C6-9CC2-6CA08F840191}"/>
              </a:ext>
            </a:extLst>
          </p:cNvPr>
          <p:cNvSpPr/>
          <p:nvPr/>
        </p:nvSpPr>
        <p:spPr>
          <a:xfrm flipH="1">
            <a:off x="6794136" y="4747547"/>
            <a:ext cx="554477" cy="6760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building&#10;&#10;Description generated with high confidence">
            <a:extLst>
              <a:ext uri="{FF2B5EF4-FFF2-40B4-BE49-F238E27FC236}">
                <a16:creationId xmlns:a16="http://schemas.microsoft.com/office/drawing/2014/main" id="{3AAC0AB5-A026-45AC-A48E-C76B57FBF6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2319" r="80840" b="21525"/>
          <a:stretch/>
        </p:blipFill>
        <p:spPr>
          <a:xfrm>
            <a:off x="8005493" y="4178995"/>
            <a:ext cx="2112383" cy="133587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FCF1C4E-835A-419A-B73F-0A742BFD8112}"/>
              </a:ext>
            </a:extLst>
          </p:cNvPr>
          <p:cNvSpPr/>
          <p:nvPr/>
        </p:nvSpPr>
        <p:spPr>
          <a:xfrm>
            <a:off x="8982223" y="4564269"/>
            <a:ext cx="579251" cy="7035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9270EF-B9AB-41C8-8074-08FD071716A5}"/>
              </a:ext>
            </a:extLst>
          </p:cNvPr>
          <p:cNvSpPr txBox="1"/>
          <p:nvPr/>
        </p:nvSpPr>
        <p:spPr>
          <a:xfrm>
            <a:off x="175470" y="6053169"/>
            <a:ext cx="5810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PICTURE 1: LOCATE IN NO. 24</a:t>
            </a:r>
            <a:endParaRPr lang="en-US" dirty="0"/>
          </a:p>
          <a:p>
            <a:endParaRPr lang="en-US" sz="1400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3218B0-5061-45DE-B637-6DEF12DD91DD}"/>
              </a:ext>
            </a:extLst>
          </p:cNvPr>
          <p:cNvSpPr/>
          <p:nvPr/>
        </p:nvSpPr>
        <p:spPr>
          <a:xfrm>
            <a:off x="10068339" y="1773970"/>
            <a:ext cx="308113" cy="3728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1A9090-ED1E-4130-A41C-48D70998B8EA}"/>
              </a:ext>
            </a:extLst>
          </p:cNvPr>
          <p:cNvSpPr txBox="1"/>
          <p:nvPr/>
        </p:nvSpPr>
        <p:spPr>
          <a:xfrm>
            <a:off x="3761305" y="3613670"/>
            <a:ext cx="6289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DIFFERENT ARTISTS LEAVE THEIR TAGS TO SHOW DOMINANCE?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CBB681-AB3A-47AE-9EF8-9F4B75A9BFC5}"/>
              </a:ext>
            </a:extLst>
          </p:cNvPr>
          <p:cNvSpPr txBox="1"/>
          <p:nvPr/>
        </p:nvSpPr>
        <p:spPr>
          <a:xfrm>
            <a:off x="3761303" y="5710354"/>
            <a:ext cx="8642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5/7 OF LARGE MURAL IN PUBLIC AREA PAINTED WITH COOL COLOR CONTAIN MORE THAN ONE TAG. </a:t>
            </a:r>
          </a:p>
        </p:txBody>
      </p:sp>
    </p:spTree>
    <p:extLst>
      <p:ext uri="{BB962C8B-B14F-4D97-AF65-F5344CB8AC3E}">
        <p14:creationId xmlns:p14="http://schemas.microsoft.com/office/powerpoint/2010/main" val="146466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9377D-D0DF-4A20-AD11-6B7959AA98FE}"/>
              </a:ext>
            </a:extLst>
          </p:cNvPr>
          <p:cNvSpPr txBox="1">
            <a:spLocks/>
          </p:cNvSpPr>
          <p:nvPr/>
        </p:nvSpPr>
        <p:spPr>
          <a:xfrm>
            <a:off x="175470" y="197345"/>
            <a:ext cx="10515600" cy="46538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/>
              <a:t>STREET ART WITH </a:t>
            </a:r>
            <a:r>
              <a:rPr lang="en-US" sz="2500" dirty="0"/>
              <a:t>WARM COLORS </a:t>
            </a:r>
            <a:r>
              <a:rPr lang="en-US" sz="1600" dirty="0"/>
              <a:t>TEND TO BE MORE WELCOMING AND APPRECIATED </a:t>
            </a:r>
          </a:p>
        </p:txBody>
      </p:sp>
      <p:pic>
        <p:nvPicPr>
          <p:cNvPr id="3" name="Picture 2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15626E7B-CF98-4171-908C-7199C7052B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10" b="47539"/>
          <a:stretch/>
        </p:blipFill>
        <p:spPr>
          <a:xfrm>
            <a:off x="0" y="662730"/>
            <a:ext cx="12192000" cy="2030403"/>
          </a:xfrm>
          <a:prstGeom prst="rect">
            <a:avLst/>
          </a:prstGeom>
        </p:spPr>
      </p:pic>
      <p:pic>
        <p:nvPicPr>
          <p:cNvPr id="4" name="Picture 3" descr="A close up of a sign&#10;&#10;Description generated with high confidence">
            <a:extLst>
              <a:ext uri="{FF2B5EF4-FFF2-40B4-BE49-F238E27FC236}">
                <a16:creationId xmlns:a16="http://schemas.microsoft.com/office/drawing/2014/main" id="{33514E9D-C38B-4F93-AFBA-F05AC11CF7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949" y="1724275"/>
            <a:ext cx="138376" cy="138376"/>
          </a:xfrm>
          <a:prstGeom prst="rect">
            <a:avLst/>
          </a:prstGeom>
        </p:spPr>
      </p:pic>
      <p:pic>
        <p:nvPicPr>
          <p:cNvPr id="6" name="Picture 5" descr="A person wearing a costume&#10;&#10;Description generated with high confidence">
            <a:extLst>
              <a:ext uri="{FF2B5EF4-FFF2-40B4-BE49-F238E27FC236}">
                <a16:creationId xmlns:a16="http://schemas.microsoft.com/office/drawing/2014/main" id="{BBFAB2EE-832C-4D61-9539-2C043DC1B5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96"/>
          <a:stretch/>
        </p:blipFill>
        <p:spPr>
          <a:xfrm>
            <a:off x="573401" y="3381396"/>
            <a:ext cx="3651095" cy="2397999"/>
          </a:xfrm>
          <a:prstGeom prst="rect">
            <a:avLst/>
          </a:prstGeom>
        </p:spPr>
      </p:pic>
      <p:pic>
        <p:nvPicPr>
          <p:cNvPr id="8" name="Picture 7" descr="A picture containing man, person, building, holding&#10;&#10;Description generated with high confidence">
            <a:extLst>
              <a:ext uri="{FF2B5EF4-FFF2-40B4-BE49-F238E27FC236}">
                <a16:creationId xmlns:a16="http://schemas.microsoft.com/office/drawing/2014/main" id="{974EB949-EA12-4D8E-9E7E-C30AEA0626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2" r="6974"/>
          <a:stretch/>
        </p:blipFill>
        <p:spPr>
          <a:xfrm>
            <a:off x="4385057" y="3381395"/>
            <a:ext cx="2892288" cy="23812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3D4321F-4D75-4B41-AC5F-12FB3423678C}"/>
              </a:ext>
            </a:extLst>
          </p:cNvPr>
          <p:cNvSpPr/>
          <p:nvPr/>
        </p:nvSpPr>
        <p:spPr>
          <a:xfrm>
            <a:off x="5118652" y="1610139"/>
            <a:ext cx="387626" cy="3975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group of people standing in front of a colorful kite&#10;&#10;Description generated with high confidence">
            <a:extLst>
              <a:ext uri="{FF2B5EF4-FFF2-40B4-BE49-F238E27FC236}">
                <a16:creationId xmlns:a16="http://schemas.microsoft.com/office/drawing/2014/main" id="{7A031366-CAF4-4E89-8943-603BDAB801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" t="22054" r="3946"/>
          <a:stretch/>
        </p:blipFill>
        <p:spPr>
          <a:xfrm>
            <a:off x="7437907" y="3380893"/>
            <a:ext cx="4281514" cy="23869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31CA50-5FD6-4F25-8623-D99A9A13409C}"/>
              </a:ext>
            </a:extLst>
          </p:cNvPr>
          <p:cNvSpPr txBox="1"/>
          <p:nvPr/>
        </p:nvSpPr>
        <p:spPr>
          <a:xfrm>
            <a:off x="563096" y="5798584"/>
            <a:ext cx="58107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PICTURE 1 : LOCATE AT NO. 15 </a:t>
            </a:r>
            <a:r>
              <a:rPr lang="en-US" baseline="30000" dirty="0"/>
              <a:t>[ 2 ]</a:t>
            </a:r>
            <a:endParaRPr lang="en-US" dirty="0"/>
          </a:p>
          <a:p>
            <a:endParaRPr lang="en-US" dirty="0"/>
          </a:p>
          <a:p>
            <a:endParaRPr lang="en-US" sz="14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105461-2DF2-4EFC-B56E-5AE0155B3AE9}"/>
              </a:ext>
            </a:extLst>
          </p:cNvPr>
          <p:cNvSpPr txBox="1"/>
          <p:nvPr/>
        </p:nvSpPr>
        <p:spPr>
          <a:xfrm>
            <a:off x="4441438" y="5762624"/>
            <a:ext cx="58107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PICTURE 2: LOCATE AT NO. 15 </a:t>
            </a:r>
            <a:r>
              <a:rPr lang="en-US" sz="1400" baseline="30000" dirty="0"/>
              <a:t>[ 2 ]</a:t>
            </a:r>
            <a:endParaRPr lang="en-US" sz="1400" dirty="0"/>
          </a:p>
          <a:p>
            <a:endParaRPr lang="en-US" sz="1400" dirty="0">
              <a:latin typeface="+mj-lt"/>
            </a:endParaRPr>
          </a:p>
          <a:p>
            <a:endParaRPr lang="en-US" dirty="0"/>
          </a:p>
          <a:p>
            <a:endParaRPr lang="en-US" sz="14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831206-5220-49A8-85AB-9C30553EA459}"/>
              </a:ext>
            </a:extLst>
          </p:cNvPr>
          <p:cNvSpPr txBox="1"/>
          <p:nvPr/>
        </p:nvSpPr>
        <p:spPr>
          <a:xfrm>
            <a:off x="7619076" y="5773417"/>
            <a:ext cx="3185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PICTURE 3: LOCATE AT NO. 25 </a:t>
            </a:r>
            <a:r>
              <a:rPr lang="en-US" sz="1400" baseline="30000" dirty="0"/>
              <a:t>[ 7 ]</a:t>
            </a:r>
            <a:endParaRPr lang="en-US" sz="1400" dirty="0"/>
          </a:p>
          <a:p>
            <a:r>
              <a:rPr lang="en-US" sz="1400" dirty="0">
                <a:latin typeface="+mj-lt"/>
              </a:rPr>
              <a:t> </a:t>
            </a:r>
          </a:p>
          <a:p>
            <a:endParaRPr lang="en-US" dirty="0"/>
          </a:p>
          <a:p>
            <a:endParaRPr lang="en-US" sz="1400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6F9B74-5CEC-436E-8A1B-F0AA880CAECC}"/>
              </a:ext>
            </a:extLst>
          </p:cNvPr>
          <p:cNvSpPr/>
          <p:nvPr/>
        </p:nvSpPr>
        <p:spPr>
          <a:xfrm>
            <a:off x="10461072" y="1535185"/>
            <a:ext cx="188053" cy="3274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D4C30D-6552-47D9-BCCF-5526D1F85DA1}"/>
              </a:ext>
            </a:extLst>
          </p:cNvPr>
          <p:cNvSpPr txBox="1"/>
          <p:nvPr/>
        </p:nvSpPr>
        <p:spPr>
          <a:xfrm>
            <a:off x="175470" y="2740650"/>
            <a:ext cx="48858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+mj-lt"/>
              </a:rPr>
              <a:t>DIAGRAM 2.3: SHOWING AREA OF WARM COLOR STREET ART IN HUNTER ST  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8709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A5A1A-E33B-48C1-84B7-EFF751BB593F}"/>
              </a:ext>
            </a:extLst>
          </p:cNvPr>
          <p:cNvSpPr txBox="1">
            <a:spLocks/>
          </p:cNvSpPr>
          <p:nvPr/>
        </p:nvSpPr>
        <p:spPr>
          <a:xfrm>
            <a:off x="175470" y="197345"/>
            <a:ext cx="10515600" cy="46538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/>
              <a:t>STREET ART WITH </a:t>
            </a:r>
            <a:r>
              <a:rPr lang="en-US" sz="2500" dirty="0"/>
              <a:t>WARM COLORS </a:t>
            </a:r>
            <a:r>
              <a:rPr lang="en-US" sz="1600" dirty="0"/>
              <a:t>TEND TO HAVE LESS THAN 2 TAGS OR EVEN NO TAG</a:t>
            </a:r>
          </a:p>
        </p:txBody>
      </p:sp>
      <p:pic>
        <p:nvPicPr>
          <p:cNvPr id="3" name="Picture 2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7A984FE9-8E74-413A-A6DC-EAEB956853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10" b="47539"/>
          <a:stretch/>
        </p:blipFill>
        <p:spPr>
          <a:xfrm>
            <a:off x="0" y="662730"/>
            <a:ext cx="12192000" cy="2030403"/>
          </a:xfrm>
          <a:prstGeom prst="rect">
            <a:avLst/>
          </a:prstGeom>
        </p:spPr>
      </p:pic>
      <p:pic>
        <p:nvPicPr>
          <p:cNvPr id="5" name="Picture 4" descr="A picture containing building, tree, outdoor, sky&#10;&#10;Description generated with very high confidence">
            <a:extLst>
              <a:ext uri="{FF2B5EF4-FFF2-40B4-BE49-F238E27FC236}">
                <a16:creationId xmlns:a16="http://schemas.microsoft.com/office/drawing/2014/main" id="{0BBB4C2B-39D2-4741-89B4-195B6A657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83" y="3527633"/>
            <a:ext cx="3171737" cy="2378803"/>
          </a:xfrm>
          <a:prstGeom prst="rect">
            <a:avLst/>
          </a:prstGeom>
        </p:spPr>
      </p:pic>
      <p:pic>
        <p:nvPicPr>
          <p:cNvPr id="7" name="Picture 6" descr="A picture containing ground, red, outdoor, building&#10;&#10;Description generated with very high confidence">
            <a:extLst>
              <a:ext uri="{FF2B5EF4-FFF2-40B4-BE49-F238E27FC236}">
                <a16:creationId xmlns:a16="http://schemas.microsoft.com/office/drawing/2014/main" id="{F376ED33-5CED-450A-9C9D-FD1713B24B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8" r="33180" b="18042"/>
          <a:stretch/>
        </p:blipFill>
        <p:spPr>
          <a:xfrm>
            <a:off x="3558671" y="3527632"/>
            <a:ext cx="1611905" cy="2378803"/>
          </a:xfrm>
          <a:prstGeom prst="rect">
            <a:avLst/>
          </a:prstGeom>
        </p:spPr>
      </p:pic>
      <p:pic>
        <p:nvPicPr>
          <p:cNvPr id="9" name="Picture 8" descr="A sign on the side of a road&#10;&#10;Description generated with very high confidence">
            <a:extLst>
              <a:ext uri="{FF2B5EF4-FFF2-40B4-BE49-F238E27FC236}">
                <a16:creationId xmlns:a16="http://schemas.microsoft.com/office/drawing/2014/main" id="{DD18325D-FB9D-4F8C-BF14-5337B226AB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3" t="21774" r="35290" b="5444"/>
          <a:stretch/>
        </p:blipFill>
        <p:spPr>
          <a:xfrm>
            <a:off x="5239428" y="3527631"/>
            <a:ext cx="1507242" cy="2378803"/>
          </a:xfrm>
          <a:prstGeom prst="rect">
            <a:avLst/>
          </a:prstGeom>
        </p:spPr>
      </p:pic>
      <p:pic>
        <p:nvPicPr>
          <p:cNvPr id="13" name="Picture 12" descr="A close up of a car&#10;&#10;Description generated with high confidence">
            <a:extLst>
              <a:ext uri="{FF2B5EF4-FFF2-40B4-BE49-F238E27FC236}">
                <a16:creationId xmlns:a16="http://schemas.microsoft.com/office/drawing/2014/main" id="{4C942BAC-1109-420D-B20F-607214A5FF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" t="8807" b="31743"/>
          <a:stretch/>
        </p:blipFill>
        <p:spPr>
          <a:xfrm>
            <a:off x="6815522" y="3527630"/>
            <a:ext cx="5147546" cy="23788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A85744-694C-434F-85FD-7118140BE843}"/>
              </a:ext>
            </a:extLst>
          </p:cNvPr>
          <p:cNvSpPr txBox="1"/>
          <p:nvPr/>
        </p:nvSpPr>
        <p:spPr>
          <a:xfrm>
            <a:off x="285225" y="5906433"/>
            <a:ext cx="581077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PICTURE 1 : LOCATE AT NO. 8 </a:t>
            </a:r>
            <a:endParaRPr lang="en-US" dirty="0"/>
          </a:p>
          <a:p>
            <a:endParaRPr lang="en-US" dirty="0"/>
          </a:p>
          <a:p>
            <a:endParaRPr lang="en-US" sz="1400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B11842-FC45-4CB8-BFB1-2F7CF44BD8F2}"/>
              </a:ext>
            </a:extLst>
          </p:cNvPr>
          <p:cNvSpPr txBox="1"/>
          <p:nvPr/>
        </p:nvSpPr>
        <p:spPr>
          <a:xfrm>
            <a:off x="3489820" y="5906432"/>
            <a:ext cx="581077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PICTURE 1 : ‘’ NO. 20 </a:t>
            </a:r>
            <a:endParaRPr lang="en-US" dirty="0"/>
          </a:p>
          <a:p>
            <a:endParaRPr lang="en-US" dirty="0"/>
          </a:p>
          <a:p>
            <a:endParaRPr lang="en-US" sz="14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9B07C4-3CED-4126-87A5-F0A228E4EEA3}"/>
              </a:ext>
            </a:extLst>
          </p:cNvPr>
          <p:cNvSpPr txBox="1"/>
          <p:nvPr/>
        </p:nvSpPr>
        <p:spPr>
          <a:xfrm>
            <a:off x="5239427" y="5906431"/>
            <a:ext cx="581077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PICTURE 1 : ‘’ NO. 18 </a:t>
            </a:r>
            <a:endParaRPr lang="en-US" dirty="0"/>
          </a:p>
          <a:p>
            <a:endParaRPr lang="en-US" dirty="0"/>
          </a:p>
          <a:p>
            <a:endParaRPr lang="en-US" sz="1400" dirty="0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71A5F5-D658-46F1-8BA8-EE7459564F85}"/>
              </a:ext>
            </a:extLst>
          </p:cNvPr>
          <p:cNvSpPr txBox="1"/>
          <p:nvPr/>
        </p:nvSpPr>
        <p:spPr>
          <a:xfrm>
            <a:off x="7166984" y="5906430"/>
            <a:ext cx="581077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PICTURE 1 : ‘’ NO. 6 </a:t>
            </a:r>
            <a:endParaRPr lang="en-US" dirty="0"/>
          </a:p>
          <a:p>
            <a:endParaRPr lang="en-US" dirty="0"/>
          </a:p>
          <a:p>
            <a:endParaRPr lang="en-US" sz="1400" dirty="0"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D121F0-58DD-4E4F-A63B-ED14B5427452}"/>
              </a:ext>
            </a:extLst>
          </p:cNvPr>
          <p:cNvSpPr/>
          <p:nvPr/>
        </p:nvSpPr>
        <p:spPr>
          <a:xfrm>
            <a:off x="3647169" y="1745357"/>
            <a:ext cx="201655" cy="2120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092A92-0179-4E2D-86CB-9CC77B163A3E}"/>
              </a:ext>
            </a:extLst>
          </p:cNvPr>
          <p:cNvSpPr/>
          <p:nvPr/>
        </p:nvSpPr>
        <p:spPr>
          <a:xfrm flipV="1">
            <a:off x="7547317" y="1371599"/>
            <a:ext cx="112541" cy="3235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3A2C590-FF4C-45AB-9F9B-35767890A84E}"/>
              </a:ext>
            </a:extLst>
          </p:cNvPr>
          <p:cNvSpPr/>
          <p:nvPr/>
        </p:nvSpPr>
        <p:spPr>
          <a:xfrm flipV="1">
            <a:off x="7322234" y="1497226"/>
            <a:ext cx="119576" cy="3175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8CA8D5-873F-497A-811F-79A207807F2A}"/>
              </a:ext>
            </a:extLst>
          </p:cNvPr>
          <p:cNvSpPr/>
          <p:nvPr/>
        </p:nvSpPr>
        <p:spPr>
          <a:xfrm flipV="1">
            <a:off x="2572045" y="1745357"/>
            <a:ext cx="262596" cy="5195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close up of a sign&#10;&#10;Description generated with high confidence">
            <a:extLst>
              <a:ext uri="{FF2B5EF4-FFF2-40B4-BE49-F238E27FC236}">
                <a16:creationId xmlns:a16="http://schemas.microsoft.com/office/drawing/2014/main" id="{12043395-0F96-4FB0-8DFF-DE2C21A943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949" y="1724275"/>
            <a:ext cx="138376" cy="13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45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B761E-1B39-40F5-A74B-A4D9F79E6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44808"/>
            <a:ext cx="3932237" cy="413158"/>
          </a:xfrm>
        </p:spPr>
        <p:txBody>
          <a:bodyPr>
            <a:noAutofit/>
          </a:bodyPr>
          <a:lstStyle/>
          <a:p>
            <a:pPr algn="ctr"/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STREET ART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GRAFFITI</a:t>
            </a:r>
          </a:p>
        </p:txBody>
      </p:sp>
      <p:pic>
        <p:nvPicPr>
          <p:cNvPr id="6" name="Picture Placeholder 5" descr="A person holding a colorful umbrella&#10;&#10;Description generated with high confidence">
            <a:extLst>
              <a:ext uri="{FF2B5EF4-FFF2-40B4-BE49-F238E27FC236}">
                <a16:creationId xmlns:a16="http://schemas.microsoft.com/office/drawing/2014/main" id="{78E726DE-3D94-43F6-95E4-B0B7B08CBC9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1" r="7811"/>
          <a:stretch>
            <a:fillRect/>
          </a:stretch>
        </p:blipFill>
        <p:spPr>
          <a:xfrm>
            <a:off x="6617706" y="423006"/>
            <a:ext cx="3682865" cy="290802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6F4386-4539-46DF-A606-C611A33DB7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65595"/>
            <a:ext cx="3932237" cy="4200787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STREET ART </a:t>
            </a:r>
            <a:r>
              <a:rPr lang="en-US" sz="1400" dirty="0">
                <a:latin typeface="+mj-lt"/>
                <a:cs typeface="Times New Roman" panose="02020603050405020304" pitchFamily="18" charset="0"/>
              </a:rPr>
              <a:t>IS MORE ABOUT INTERACTING WITH THE AUDIENCE ON THE STREET AND THE PEOPLE, THE MASSES. STREET ART IS MUCH MORE OPEN. AN OPEN SOCIETY. </a:t>
            </a:r>
            <a:r>
              <a:rPr lang="en-US" sz="1400" baseline="30000" dirty="0"/>
              <a:t>[ 6 ]</a:t>
            </a:r>
            <a:endParaRPr lang="en-US" sz="1400" dirty="0"/>
          </a:p>
          <a:p>
            <a:endParaRPr lang="en-US" sz="1400" dirty="0">
              <a:latin typeface="+mj-lt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i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GRAFFITI </a:t>
            </a:r>
            <a:r>
              <a:rPr lang="en-US" sz="1400" dirty="0">
                <a:latin typeface="+mj-lt"/>
                <a:cs typeface="Times New Roman" panose="02020603050405020304" pitchFamily="18" charset="0"/>
              </a:rPr>
              <a:t>ISN’T SO MUCH ABOUT CONNECTING WITH THE MASSES; IT’S ABOUT CONNECTING WITH DIFFERENT CREW, IT’S AN INTERNATIONAL LANGUAGE. IT’S A SECRET LANGUAGE. MOST GRAFFITI YOU CAN’T EVEN READ. </a:t>
            </a:r>
            <a:r>
              <a:rPr lang="en-US" sz="1400" baseline="30000" dirty="0"/>
              <a:t>[ 6 ]</a:t>
            </a:r>
            <a:endParaRPr lang="en-US" sz="1400" dirty="0"/>
          </a:p>
          <a:p>
            <a:endParaRPr lang="en-US" sz="1400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8" name="Picture 7" descr="Graffiti on a wall&#10;&#10;Description generated with very high confidence">
            <a:extLst>
              <a:ext uri="{FF2B5EF4-FFF2-40B4-BE49-F238E27FC236}">
                <a16:creationId xmlns:a16="http://schemas.microsoft.com/office/drawing/2014/main" id="{86906CDE-491E-4684-A78B-40085A9577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705" y="3657599"/>
            <a:ext cx="3682481" cy="27618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7E265E-A6C9-499A-A843-F1F8168C56DE}"/>
              </a:ext>
            </a:extLst>
          </p:cNvPr>
          <p:cNvSpPr txBox="1"/>
          <p:nvPr/>
        </p:nvSpPr>
        <p:spPr>
          <a:xfrm>
            <a:off x="6617705" y="3331629"/>
            <a:ext cx="3572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PICTURE 1 </a:t>
            </a:r>
            <a:r>
              <a:rPr lang="en-US" sz="1200" baseline="30000" dirty="0"/>
              <a:t>[ 7 ]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6AA02A-7C32-4A4F-916A-5F5F39CC9009}"/>
              </a:ext>
            </a:extLst>
          </p:cNvPr>
          <p:cNvSpPr txBox="1"/>
          <p:nvPr/>
        </p:nvSpPr>
        <p:spPr>
          <a:xfrm>
            <a:off x="6617704" y="6419460"/>
            <a:ext cx="3572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PICTURE 2 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17676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60554-E101-4D0A-8182-093FE355BFCC}"/>
              </a:ext>
            </a:extLst>
          </p:cNvPr>
          <p:cNvSpPr txBox="1">
            <a:spLocks/>
          </p:cNvSpPr>
          <p:nvPr/>
        </p:nvSpPr>
        <p:spPr>
          <a:xfrm>
            <a:off x="175470" y="197345"/>
            <a:ext cx="10515600" cy="46538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/>
              <a:t>STREET ART WITH </a:t>
            </a:r>
            <a:r>
              <a:rPr lang="en-US" sz="2500" dirty="0"/>
              <a:t>WARM COLORS </a:t>
            </a:r>
            <a:r>
              <a:rPr lang="en-US" sz="1600" dirty="0"/>
              <a:t>TEND TO HAVE LESS THAN 2 TAGS OR EVEN NO TAG</a:t>
            </a:r>
          </a:p>
        </p:txBody>
      </p:sp>
      <p:pic>
        <p:nvPicPr>
          <p:cNvPr id="3" name="Picture 2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E578A112-AA76-49DA-8031-BE0E7DCE1A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10" b="47539"/>
          <a:stretch/>
        </p:blipFill>
        <p:spPr>
          <a:xfrm>
            <a:off x="0" y="662730"/>
            <a:ext cx="12192000" cy="2030403"/>
          </a:xfrm>
          <a:prstGeom prst="rect">
            <a:avLst/>
          </a:prstGeom>
        </p:spPr>
      </p:pic>
      <p:pic>
        <p:nvPicPr>
          <p:cNvPr id="4" name="Picture 3" descr="A close up of a sign&#10;&#10;Description generated with high confidence">
            <a:extLst>
              <a:ext uri="{FF2B5EF4-FFF2-40B4-BE49-F238E27FC236}">
                <a16:creationId xmlns:a16="http://schemas.microsoft.com/office/drawing/2014/main" id="{30550991-644A-45C6-A43F-AB8421CBA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949" y="1724275"/>
            <a:ext cx="138376" cy="1383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ED6930-499E-4155-AC55-A8988867D18D}"/>
              </a:ext>
            </a:extLst>
          </p:cNvPr>
          <p:cNvSpPr txBox="1"/>
          <p:nvPr/>
        </p:nvSpPr>
        <p:spPr>
          <a:xfrm>
            <a:off x="381305" y="5867224"/>
            <a:ext cx="58107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PICTURE 1 : LOCATE AT NO. 25 </a:t>
            </a:r>
            <a:endParaRPr lang="en-US" sz="1400" dirty="0"/>
          </a:p>
          <a:p>
            <a:r>
              <a:rPr lang="en-US" sz="1400" dirty="0">
                <a:latin typeface="+mj-lt"/>
              </a:rPr>
              <a:t> </a:t>
            </a:r>
            <a:endParaRPr lang="en-US" dirty="0"/>
          </a:p>
          <a:p>
            <a:endParaRPr lang="en-US" dirty="0"/>
          </a:p>
          <a:p>
            <a:endParaRPr lang="en-US" sz="1400" dirty="0">
              <a:latin typeface="+mj-lt"/>
            </a:endParaRPr>
          </a:p>
        </p:txBody>
      </p:sp>
      <p:pic>
        <p:nvPicPr>
          <p:cNvPr id="9" name="Picture 8" descr="A picture containing building, outdoor, ground, sitting&#10;&#10;Description generated with very high confidence">
            <a:extLst>
              <a:ext uri="{FF2B5EF4-FFF2-40B4-BE49-F238E27FC236}">
                <a16:creationId xmlns:a16="http://schemas.microsoft.com/office/drawing/2014/main" id="{E6E504A2-D5D4-486F-B653-43D484F1B1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7" r="36506" b="251"/>
          <a:stretch/>
        </p:blipFill>
        <p:spPr>
          <a:xfrm>
            <a:off x="4045226" y="3299404"/>
            <a:ext cx="1003838" cy="24919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D7E45B-C78F-47F0-8E3E-20D86F215B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06" y="3291631"/>
            <a:ext cx="3329958" cy="24974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4023C33-4A8F-42FF-B814-97BC516D5D9C}"/>
              </a:ext>
            </a:extLst>
          </p:cNvPr>
          <p:cNvSpPr txBox="1"/>
          <p:nvPr/>
        </p:nvSpPr>
        <p:spPr>
          <a:xfrm>
            <a:off x="3711264" y="5860549"/>
            <a:ext cx="58107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PICTURE 1 : ‘’ NO. 9 </a:t>
            </a:r>
            <a:endParaRPr lang="en-US" sz="1400" dirty="0"/>
          </a:p>
          <a:p>
            <a:r>
              <a:rPr lang="en-US" sz="1400" dirty="0">
                <a:latin typeface="+mj-lt"/>
              </a:rPr>
              <a:t> </a:t>
            </a:r>
            <a:endParaRPr lang="en-US" dirty="0"/>
          </a:p>
          <a:p>
            <a:endParaRPr lang="en-US" dirty="0"/>
          </a:p>
          <a:p>
            <a:endParaRPr lang="en-US" sz="1400" dirty="0"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B7F840-8D74-46DE-B9CD-93035B573B19}"/>
              </a:ext>
            </a:extLst>
          </p:cNvPr>
          <p:cNvSpPr/>
          <p:nvPr/>
        </p:nvSpPr>
        <p:spPr>
          <a:xfrm>
            <a:off x="10475842" y="1530624"/>
            <a:ext cx="215227" cy="4075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57A987-7473-4AF6-A4FB-AB2826557F04}"/>
              </a:ext>
            </a:extLst>
          </p:cNvPr>
          <p:cNvSpPr/>
          <p:nvPr/>
        </p:nvSpPr>
        <p:spPr>
          <a:xfrm flipH="1">
            <a:off x="3756991" y="1938128"/>
            <a:ext cx="208722" cy="1820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building, ground, sitting&#10;&#10;Description generated with high confidence">
            <a:extLst>
              <a:ext uri="{FF2B5EF4-FFF2-40B4-BE49-F238E27FC236}">
                <a16:creationId xmlns:a16="http://schemas.microsoft.com/office/drawing/2014/main" id="{051FCAFD-7A8D-40AB-AD65-04BC4F8A19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8" r="33772"/>
          <a:stretch/>
        </p:blipFill>
        <p:spPr>
          <a:xfrm>
            <a:off x="5627329" y="3301953"/>
            <a:ext cx="1171036" cy="249009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2CF5F52-C3CF-4950-A160-315811576669}"/>
              </a:ext>
            </a:extLst>
          </p:cNvPr>
          <p:cNvSpPr txBox="1"/>
          <p:nvPr/>
        </p:nvSpPr>
        <p:spPr>
          <a:xfrm>
            <a:off x="5428547" y="5861278"/>
            <a:ext cx="58107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PICTURE 1 : ‘’ NO. 13 </a:t>
            </a:r>
            <a:endParaRPr lang="en-US" sz="1400" dirty="0"/>
          </a:p>
          <a:p>
            <a:r>
              <a:rPr lang="en-US" sz="1400" dirty="0">
                <a:latin typeface="+mj-lt"/>
              </a:rPr>
              <a:t> </a:t>
            </a:r>
            <a:endParaRPr lang="en-US" dirty="0"/>
          </a:p>
          <a:p>
            <a:endParaRPr lang="en-US" dirty="0"/>
          </a:p>
          <a:p>
            <a:endParaRPr lang="en-US" sz="1400" dirty="0"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FFDEEA-51A3-4B1E-9194-23063F640781}"/>
              </a:ext>
            </a:extLst>
          </p:cNvPr>
          <p:cNvSpPr/>
          <p:nvPr/>
        </p:nvSpPr>
        <p:spPr>
          <a:xfrm flipH="1">
            <a:off x="4253946" y="1938128"/>
            <a:ext cx="198783" cy="1820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person that is standing in the street&#10;&#10;Description generated with very high confidence">
            <a:extLst>
              <a:ext uri="{FF2B5EF4-FFF2-40B4-BE49-F238E27FC236}">
                <a16:creationId xmlns:a16="http://schemas.microsoft.com/office/drawing/2014/main" id="{7AD9BDDE-8902-454B-BCB2-0635987523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4" t="25143" r="43514"/>
          <a:stretch/>
        </p:blipFill>
        <p:spPr>
          <a:xfrm>
            <a:off x="7340574" y="3299404"/>
            <a:ext cx="1586374" cy="249191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978978E-C9E4-4105-8178-42FAE51777E9}"/>
              </a:ext>
            </a:extLst>
          </p:cNvPr>
          <p:cNvSpPr txBox="1"/>
          <p:nvPr/>
        </p:nvSpPr>
        <p:spPr>
          <a:xfrm>
            <a:off x="7240528" y="5861278"/>
            <a:ext cx="2623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PICTURE 1 : ‘’ NO. 17 </a:t>
            </a:r>
            <a:endParaRPr lang="en-US" sz="1400" dirty="0"/>
          </a:p>
          <a:p>
            <a:r>
              <a:rPr lang="en-US" sz="1400" dirty="0">
                <a:latin typeface="+mj-lt"/>
              </a:rPr>
              <a:t> </a:t>
            </a:r>
            <a:endParaRPr lang="en-US" dirty="0"/>
          </a:p>
          <a:p>
            <a:endParaRPr lang="en-US" dirty="0"/>
          </a:p>
          <a:p>
            <a:endParaRPr lang="en-US" sz="1400" dirty="0"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2FF5998-3A50-4485-A8A5-BECC2BDEFD15}"/>
              </a:ext>
            </a:extLst>
          </p:cNvPr>
          <p:cNvSpPr/>
          <p:nvPr/>
        </p:nvSpPr>
        <p:spPr>
          <a:xfrm>
            <a:off x="6599584" y="1683025"/>
            <a:ext cx="198781" cy="2699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B86C1DE-7F15-42A4-9897-1A1C669F654F}"/>
              </a:ext>
            </a:extLst>
          </p:cNvPr>
          <p:cNvSpPr txBox="1"/>
          <p:nvPr/>
        </p:nvSpPr>
        <p:spPr>
          <a:xfrm>
            <a:off x="9160382" y="4274548"/>
            <a:ext cx="3061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6/6 OF LARGE MURAL IN PUBLIC AREA PAINTED WITH WARM COLOR CONTAIN NO TAG. </a:t>
            </a:r>
          </a:p>
        </p:txBody>
      </p:sp>
    </p:spTree>
    <p:extLst>
      <p:ext uri="{BB962C8B-B14F-4D97-AF65-F5344CB8AC3E}">
        <p14:creationId xmlns:p14="http://schemas.microsoft.com/office/powerpoint/2010/main" val="2373409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66B3E-91C3-42CD-B853-0A77AE688838}"/>
              </a:ext>
            </a:extLst>
          </p:cNvPr>
          <p:cNvSpPr txBox="1">
            <a:spLocks/>
          </p:cNvSpPr>
          <p:nvPr/>
        </p:nvSpPr>
        <p:spPr>
          <a:xfrm>
            <a:off x="175470" y="197345"/>
            <a:ext cx="10515600" cy="46538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HYPOTHESIS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63CB0C-81C1-45D3-A65C-F7D00BE61854}"/>
              </a:ext>
            </a:extLst>
          </p:cNvPr>
          <p:cNvSpPr txBox="1"/>
          <p:nvPr/>
        </p:nvSpPr>
        <p:spPr>
          <a:xfrm>
            <a:off x="326472" y="2936147"/>
            <a:ext cx="11627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“MURAL PAINTED WITH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COOL COLOR </a:t>
            </a:r>
            <a:r>
              <a:rPr lang="en-US" dirty="0">
                <a:cs typeface="Times New Roman" panose="02020603050405020304" pitchFamily="18" charset="0"/>
              </a:rPr>
              <a:t>IN PUBLIC AREA </a:t>
            </a:r>
            <a:r>
              <a:rPr lang="en-US" dirty="0"/>
              <a:t>ARE MOST LIKELY TO HAVE NEGATIVE IMPACTS ON STREET ART ARTIST &amp; PEDESTRIAN THAN MURAL PAINTED WITH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WARM COLOR.</a:t>
            </a:r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79048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B33FB29-7354-4817-8991-8F5392A97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470" y="197345"/>
            <a:ext cx="10515600" cy="465385"/>
          </a:xfrm>
        </p:spPr>
        <p:txBody>
          <a:bodyPr>
            <a:normAutofit/>
          </a:bodyPr>
          <a:lstStyle/>
          <a:p>
            <a:pPr algn="ctr"/>
            <a:r>
              <a:rPr lang="en-US" sz="1600" dirty="0">
                <a:cs typeface="Times New Roman" panose="02020603050405020304" pitchFamily="18" charset="0"/>
              </a:rPr>
              <a:t>BIBLIOGRAPHY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2A4F0F-2AEB-40C6-B54A-B9325BA24F94}"/>
              </a:ext>
            </a:extLst>
          </p:cNvPr>
          <p:cNvSpPr txBox="1"/>
          <p:nvPr/>
        </p:nvSpPr>
        <p:spPr>
          <a:xfrm>
            <a:off x="1447398" y="667434"/>
            <a:ext cx="9614019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 home to Roost — Renew Newcastle. (</a:t>
            </a:r>
            <a:r>
              <a:rPr lang="en-US" sz="1400" b="1" dirty="0" err="1"/>
              <a:t>n.d.</a:t>
            </a:r>
            <a:r>
              <a:rPr lang="en-US" sz="1400" b="1" dirty="0"/>
              <a:t>). Retrieved August 09, 2017, from </a:t>
            </a:r>
          </a:p>
          <a:p>
            <a:r>
              <a:rPr lang="en-US" sz="1400" b="1" dirty="0"/>
              <a:t>	http://renewnewcastle.org/news/a-home-to-roost/</a:t>
            </a:r>
          </a:p>
          <a:p>
            <a:endParaRPr lang="en-US" sz="1400" b="1" dirty="0"/>
          </a:p>
          <a:p>
            <a:r>
              <a:rPr lang="en-US" sz="1400" b="1" dirty="0"/>
              <a:t>Beaumont, A. (2016, January 11). Bowie fans flock to mural. Retrieved August 09, 2017, from 	http://www.theherald.com.au/story/3659080/bowie-fans-flock-to-mural/#slide=1</a:t>
            </a:r>
          </a:p>
          <a:p>
            <a:endParaRPr lang="en-US" sz="1400" b="1" dirty="0"/>
          </a:p>
          <a:p>
            <a:r>
              <a:rPr lang="en-US" sz="1400" b="1" dirty="0"/>
              <a:t>B. (2017, March 01). The best street art in Melbourne: 11 laneways in the CBD you don't want to miss. Retrieved August 09, 	2017, from 	</a:t>
            </a:r>
            <a:r>
              <a:rPr lang="en-US" sz="1400" b="1" dirty="0">
                <a:hlinkClick r:id="rId2"/>
              </a:rPr>
              <a:t>http://thesweetwanderlust.com/wanderlust/melbourne-cbd-best-street-art/</a:t>
            </a:r>
            <a:endParaRPr lang="en-US" sz="1400" b="1" dirty="0"/>
          </a:p>
          <a:p>
            <a:endParaRPr lang="en-US" sz="1400" b="1" dirty="0"/>
          </a:p>
          <a:p>
            <a:r>
              <a:rPr lang="en-US" sz="1400" b="1" dirty="0" err="1"/>
              <a:t>Colorsystem</a:t>
            </a:r>
            <a:r>
              <a:rPr lang="en-US" sz="1400" b="1" dirty="0"/>
              <a:t>. (</a:t>
            </a:r>
            <a:r>
              <a:rPr lang="en-US" sz="1400" b="1" dirty="0" err="1"/>
              <a:t>n.d.</a:t>
            </a:r>
            <a:r>
              <a:rPr lang="en-US" sz="1400" b="1" dirty="0"/>
              <a:t>). Retrieved August 09, 2017, from </a:t>
            </a:r>
          </a:p>
          <a:p>
            <a:r>
              <a:rPr lang="en-US" sz="1400" b="1" dirty="0"/>
              <a:t>	</a:t>
            </a:r>
            <a:r>
              <a:rPr lang="en-US" sz="1400" b="1" dirty="0">
                <a:hlinkClick r:id="rId3"/>
              </a:rPr>
              <a:t>http://www.colorsystem.com/?page_id=922&amp;lang=en</a:t>
            </a:r>
            <a:endParaRPr lang="en-US" sz="1400" b="1" dirty="0"/>
          </a:p>
          <a:p>
            <a:endParaRPr lang="en-US" sz="1400" b="1" dirty="0"/>
          </a:p>
          <a:p>
            <a:r>
              <a:rPr lang="en-US" sz="1400" b="1" dirty="0"/>
              <a:t>Harrington, J. R. (2014, February 05). The Power of Color Via Street Art, Graffiti and Murals. Retrieved August 09, 2017, from 	</a:t>
            </a:r>
            <a:r>
              <a:rPr lang="en-US" sz="1400" b="1" dirty="0">
                <a:hlinkClick r:id="rId4"/>
              </a:rPr>
              <a:t>http://www.huffingtonpost.com/jaime-rojo-steven-harrington/street-art-color_b_4726544.html</a:t>
            </a:r>
            <a:endParaRPr lang="en-US" sz="1400" b="1" dirty="0"/>
          </a:p>
          <a:p>
            <a:endParaRPr lang="en-US" sz="1400" b="1" dirty="0"/>
          </a:p>
          <a:p>
            <a:r>
              <a:rPr lang="en-US" sz="1400" b="1" dirty="0"/>
              <a:t>LEWISOHN, C. (2008). </a:t>
            </a:r>
            <a:r>
              <a:rPr lang="en-US" sz="1400" b="1" i="1" dirty="0"/>
              <a:t>STREETART</a:t>
            </a:r>
            <a:r>
              <a:rPr lang="en-US" sz="1400" b="1" dirty="0"/>
              <a:t>. MILLBANK, LONDON: TATE PUBLISHING.</a:t>
            </a:r>
          </a:p>
          <a:p>
            <a:endParaRPr lang="en-US" sz="1400" b="1" dirty="0"/>
          </a:p>
          <a:p>
            <a:r>
              <a:rPr lang="en-US" sz="1400" b="1" dirty="0"/>
              <a:t>Pakistani Artist unveils 8ft mural of a </a:t>
            </a:r>
            <a:r>
              <a:rPr lang="en-US" sz="1400" b="1" dirty="0" err="1"/>
              <a:t>revitalised</a:t>
            </a:r>
            <a:r>
              <a:rPr lang="en-US" sz="1400" b="1" dirty="0"/>
              <a:t> Newcastle in Hunter St Mall. (</a:t>
            </a:r>
            <a:r>
              <a:rPr lang="en-US" sz="1400" b="1" dirty="0" err="1"/>
              <a:t>n.d.</a:t>
            </a:r>
            <a:r>
              <a:rPr lang="en-US" sz="1400" b="1" dirty="0"/>
              <a:t>). Retrieved August 09, 2017, from 	https://theroostcreative.com.au/revitalised-hunter-st-mural/</a:t>
            </a:r>
          </a:p>
          <a:p>
            <a:endParaRPr lang="en-US" sz="1400" b="1" dirty="0"/>
          </a:p>
          <a:p>
            <a:r>
              <a:rPr lang="en-US" sz="1400" b="1" dirty="0"/>
              <a:t>14 Street Art Terms-Illustrated! (2013, July 10). Retrieved August 09, 2017, from </a:t>
            </a:r>
          </a:p>
          <a:p>
            <a:r>
              <a:rPr lang="en-US" sz="1400" b="1" dirty="0"/>
              <a:t>	</a:t>
            </a:r>
            <a:r>
              <a:rPr lang="en-US" sz="1400" b="1" dirty="0">
                <a:hlinkClick r:id="rId5"/>
              </a:rPr>
              <a:t>http://mentalfloss.com/article/51583/14-street-art-terms%E2%80%94illustrated</a:t>
            </a:r>
            <a:endParaRPr lang="en-US" sz="1400" b="1" dirty="0"/>
          </a:p>
          <a:p>
            <a:endParaRPr lang="en-US" sz="1400" b="1" dirty="0"/>
          </a:p>
          <a:p>
            <a:endParaRPr lang="en-US" sz="1400" b="1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94600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77335DEF-16F2-411C-91DD-7A6F513161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" t="3121" r="2813"/>
          <a:stretch/>
        </p:blipFill>
        <p:spPr>
          <a:xfrm>
            <a:off x="218115" y="206419"/>
            <a:ext cx="8170877" cy="64381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CE7A3C-4580-4E0E-BBBD-8B1CC9229936}"/>
              </a:ext>
            </a:extLst>
          </p:cNvPr>
          <p:cNvSpPr txBox="1"/>
          <p:nvPr/>
        </p:nvSpPr>
        <p:spPr>
          <a:xfrm>
            <a:off x="8523215" y="206419"/>
            <a:ext cx="3842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  <a:cs typeface="Times New Roman" panose="02020603050405020304" pitchFamily="18" charset="0"/>
              </a:rPr>
              <a:t>MAPPING DIAGRAM </a:t>
            </a:r>
          </a:p>
          <a:p>
            <a:r>
              <a:rPr lang="en-US" sz="1600" dirty="0">
                <a:latin typeface="+mj-lt"/>
                <a:cs typeface="Times New Roman" panose="02020603050405020304" pitchFamily="18" charset="0"/>
              </a:rPr>
              <a:t>BY CEDAR LEWISOHN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CBADE0-C273-408A-9FEE-1CEBFAAFCADC}"/>
              </a:ext>
            </a:extLst>
          </p:cNvPr>
          <p:cNvSpPr txBox="1"/>
          <p:nvPr/>
        </p:nvSpPr>
        <p:spPr>
          <a:xfrm>
            <a:off x="8523214" y="6059809"/>
            <a:ext cx="3842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STREET ART, THE GRAFFITI REVOLUTION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37A221-248F-4B3E-A84C-088C10C8DA09}"/>
              </a:ext>
            </a:extLst>
          </p:cNvPr>
          <p:cNvSpPr txBox="1"/>
          <p:nvPr/>
        </p:nvSpPr>
        <p:spPr>
          <a:xfrm>
            <a:off x="8523214" y="2302117"/>
            <a:ext cx="32213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DIFFERENT TYPES OF STREET ART ARE MAPPED : </a:t>
            </a:r>
          </a:p>
          <a:p>
            <a:endParaRPr lang="en-US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THIS INCLUDES: </a:t>
            </a:r>
          </a:p>
          <a:p>
            <a:endParaRPr lang="en-US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MURALS,</a:t>
            </a:r>
          </a:p>
          <a:p>
            <a:r>
              <a:rPr lang="en-US" sz="1400" dirty="0">
                <a:latin typeface="+mj-lt"/>
              </a:rPr>
              <a:t>POLITICAL GRAFFITI,</a:t>
            </a:r>
          </a:p>
          <a:p>
            <a:r>
              <a:rPr lang="en-US" sz="1400" dirty="0">
                <a:latin typeface="+mj-lt"/>
              </a:rPr>
              <a:t>SCULPTURE,</a:t>
            </a:r>
          </a:p>
          <a:p>
            <a:r>
              <a:rPr lang="en-US" sz="1400" dirty="0">
                <a:latin typeface="+mj-lt"/>
              </a:rPr>
              <a:t>TAGGIGING,</a:t>
            </a:r>
          </a:p>
          <a:p>
            <a:r>
              <a:rPr lang="en-US" sz="1400" dirty="0">
                <a:latin typeface="+mj-lt"/>
              </a:rPr>
              <a:t>MEMORIAL MURAL &amp; MORE…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C0CF51-8954-40E5-9C1F-5929BFF8C96B}"/>
              </a:ext>
            </a:extLst>
          </p:cNvPr>
          <p:cNvSpPr txBox="1"/>
          <p:nvPr/>
        </p:nvSpPr>
        <p:spPr>
          <a:xfrm>
            <a:off x="218115" y="6627167"/>
            <a:ext cx="3572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PICTURE:  </a:t>
            </a:r>
            <a:r>
              <a:rPr lang="en-US" sz="1200" baseline="30000" dirty="0"/>
              <a:t>[ 6 ]</a:t>
            </a:r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15138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BC4B8-E5D3-4DEA-821D-854AC35C7651}"/>
              </a:ext>
            </a:extLst>
          </p:cNvPr>
          <p:cNvSpPr txBox="1">
            <a:spLocks/>
          </p:cNvSpPr>
          <p:nvPr/>
        </p:nvSpPr>
        <p:spPr>
          <a:xfrm>
            <a:off x="175470" y="197345"/>
            <a:ext cx="10515600" cy="46538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dirty="0">
                <a:cs typeface="Times New Roman" panose="02020603050405020304" pitchFamily="18" charset="0"/>
              </a:rPr>
              <a:t>TERMS</a:t>
            </a:r>
            <a:r>
              <a:rPr lang="en-US" sz="1600" dirty="0">
                <a:cs typeface="Times New Roman" panose="02020603050405020304" pitchFamily="18" charset="0"/>
              </a:rPr>
              <a:t> OFTEN USED IN STREET </a:t>
            </a:r>
            <a:r>
              <a:rPr lang="en-US" sz="2800" dirty="0">
                <a:cs typeface="Times New Roman" panose="02020603050405020304" pitchFamily="18" charset="0"/>
              </a:rPr>
              <a:t>ART</a:t>
            </a:r>
            <a:endParaRPr lang="en-US" sz="1600" dirty="0">
              <a:cs typeface="Times New Roman" panose="02020603050405020304" pitchFamily="18" charset="0"/>
            </a:endParaRPr>
          </a:p>
        </p:txBody>
      </p:sp>
      <p:pic>
        <p:nvPicPr>
          <p:cNvPr id="3" name="Picture 2" descr="Graffiti on a wall&#10;&#10;Description generated with very high confidence">
            <a:extLst>
              <a:ext uri="{FF2B5EF4-FFF2-40B4-BE49-F238E27FC236}">
                <a16:creationId xmlns:a16="http://schemas.microsoft.com/office/drawing/2014/main" id="{B8F3BC6A-61F1-4CE9-809D-F6E8BD62E6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17" r="9630" b="28267"/>
          <a:stretch/>
        </p:blipFill>
        <p:spPr>
          <a:xfrm>
            <a:off x="1030204" y="2176390"/>
            <a:ext cx="2601287" cy="9610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216A40-F8AA-4339-B487-27513BD513E6}"/>
              </a:ext>
            </a:extLst>
          </p:cNvPr>
          <p:cNvSpPr txBox="1"/>
          <p:nvPr/>
        </p:nvSpPr>
        <p:spPr>
          <a:xfrm>
            <a:off x="1803216" y="3173139"/>
            <a:ext cx="2354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TAGGING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1CD903-07E1-4B21-B6B7-D93AAC3FF12D}"/>
              </a:ext>
            </a:extLst>
          </p:cNvPr>
          <p:cNvSpPr txBox="1"/>
          <p:nvPr/>
        </p:nvSpPr>
        <p:spPr>
          <a:xfrm>
            <a:off x="1030204" y="3660014"/>
            <a:ext cx="260128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A stylized name or signature done with various materials, such as a marker or an aerosol spray can, often freehand. Depending on its format or complexity, a tag may be called a throw-up, as in “that throw-up is amazingly detailed,” not as in “this Sharpie scrawl makes me want to throw up my cookies.” A person who tags is known as a writer or bomber. </a:t>
            </a:r>
            <a:r>
              <a:rPr lang="en-US" sz="1200" baseline="30000" dirty="0"/>
              <a:t>[ 8 ]</a:t>
            </a:r>
            <a:endParaRPr lang="en-US" sz="1200" dirty="0"/>
          </a:p>
          <a:p>
            <a:endParaRPr lang="en-US" sz="1200" dirty="0">
              <a:latin typeface="+mj-lt"/>
            </a:endParaRPr>
          </a:p>
        </p:txBody>
      </p:sp>
      <p:pic>
        <p:nvPicPr>
          <p:cNvPr id="6" name="Picture 5" descr="A red fire hydrant sitting on the side of a building&#10;&#10;Description generated with high confidence">
            <a:extLst>
              <a:ext uri="{FF2B5EF4-FFF2-40B4-BE49-F238E27FC236}">
                <a16:creationId xmlns:a16="http://schemas.microsoft.com/office/drawing/2014/main" id="{CEA51AE6-5CBD-4798-B066-B913C792CC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6" t="5186" r="29131" b="23335"/>
          <a:stretch/>
        </p:blipFill>
        <p:spPr>
          <a:xfrm>
            <a:off x="3923316" y="1421944"/>
            <a:ext cx="727787" cy="1715500"/>
          </a:xfrm>
          <a:prstGeom prst="rect">
            <a:avLst/>
          </a:prstGeom>
        </p:spPr>
      </p:pic>
      <p:pic>
        <p:nvPicPr>
          <p:cNvPr id="7" name="Picture 6" descr="A picture containing building, indoor, floor&#10;&#10;Description generated with high confidence">
            <a:extLst>
              <a:ext uri="{FF2B5EF4-FFF2-40B4-BE49-F238E27FC236}">
                <a16:creationId xmlns:a16="http://schemas.microsoft.com/office/drawing/2014/main" id="{D21B8249-1C39-43DD-932D-980807BB99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5" t="5015" r="33089" b="18410"/>
          <a:stretch/>
        </p:blipFill>
        <p:spPr>
          <a:xfrm>
            <a:off x="4758819" y="1421945"/>
            <a:ext cx="1252368" cy="17154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7F57BC-1F5D-4849-A1FC-1DBC69F74E96}"/>
              </a:ext>
            </a:extLst>
          </p:cNvPr>
          <p:cNvSpPr txBox="1"/>
          <p:nvPr/>
        </p:nvSpPr>
        <p:spPr>
          <a:xfrm>
            <a:off x="4049052" y="3173139"/>
            <a:ext cx="2354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CHARACTER MURAL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B2207A-BA4F-4E09-8C19-190EEE16A258}"/>
              </a:ext>
            </a:extLst>
          </p:cNvPr>
          <p:cNvSpPr txBox="1"/>
          <p:nvPr/>
        </p:nvSpPr>
        <p:spPr>
          <a:xfrm>
            <a:off x="6335016" y="3660014"/>
            <a:ext cx="21698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A huge work, often on a legal wall. It might be done by an individual, an informal group, or a crew. A mural might depict a single scene, or it might be a series of standalone or loosely connected images or characters.  </a:t>
            </a:r>
            <a:r>
              <a:rPr lang="en-US" sz="1200" baseline="30000" dirty="0"/>
              <a:t>[ 8 ]</a:t>
            </a:r>
            <a:endParaRPr lang="en-US" sz="1200" dirty="0"/>
          </a:p>
          <a:p>
            <a:endParaRPr lang="en-US" sz="1200" dirty="0">
              <a:latin typeface="+mj-lt"/>
            </a:endParaRPr>
          </a:p>
          <a:p>
            <a:br>
              <a:rPr lang="en-US" sz="1200" dirty="0"/>
            </a:br>
            <a:endParaRPr lang="en-US" sz="1200" dirty="0">
              <a:latin typeface="+mj-lt"/>
            </a:endParaRPr>
          </a:p>
        </p:txBody>
      </p:sp>
      <p:pic>
        <p:nvPicPr>
          <p:cNvPr id="10" name="Picture 9" descr="A person holding a colorful umbrella&#10;&#10;Description generated with high confidence">
            <a:extLst>
              <a:ext uri="{FF2B5EF4-FFF2-40B4-BE49-F238E27FC236}">
                <a16:creationId xmlns:a16="http://schemas.microsoft.com/office/drawing/2014/main" id="{63C85EB5-BAF6-4DA3-AD17-52C9BB7909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2" t="-27" r="8898" b="-109"/>
          <a:stretch/>
        </p:blipFill>
        <p:spPr>
          <a:xfrm>
            <a:off x="6306910" y="1421944"/>
            <a:ext cx="2125974" cy="17154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435559-1CF9-470F-BCC9-C3A4931842E4}"/>
              </a:ext>
            </a:extLst>
          </p:cNvPr>
          <p:cNvSpPr txBox="1"/>
          <p:nvPr/>
        </p:nvSpPr>
        <p:spPr>
          <a:xfrm>
            <a:off x="7001769" y="3188527"/>
            <a:ext cx="2354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MURAL </a:t>
            </a:r>
            <a:r>
              <a:rPr lang="en-US" sz="1400" baseline="30000" dirty="0"/>
              <a:t>[ 7 ]</a:t>
            </a:r>
            <a:endParaRPr lang="en-US" sz="1400" dirty="0"/>
          </a:p>
          <a:p>
            <a:r>
              <a:rPr lang="en-US" sz="1400" dirty="0">
                <a:latin typeface="+mj-lt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FBC793-9AE3-4D8E-B89F-A50148B96782}"/>
              </a:ext>
            </a:extLst>
          </p:cNvPr>
          <p:cNvSpPr txBox="1"/>
          <p:nvPr/>
        </p:nvSpPr>
        <p:spPr>
          <a:xfrm>
            <a:off x="4049052" y="3660014"/>
            <a:ext cx="21698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Cute or creepy, cartoonish or realistic, a character serves as a signature or visual shorthand. If you know the character, you know the artist. Some artists take their characters from comic books or television, but many invent wholly original beings. A character can be put up on its own or as part of a larger narrative scene. </a:t>
            </a:r>
            <a:r>
              <a:rPr lang="en-US" sz="1200" baseline="30000" dirty="0"/>
              <a:t>[ 8 ]</a:t>
            </a:r>
            <a:endParaRPr lang="en-US" sz="1200" dirty="0"/>
          </a:p>
          <a:p>
            <a:r>
              <a:rPr lang="en-US" sz="1200" dirty="0">
                <a:latin typeface="+mj-lt"/>
              </a:rPr>
              <a:t>   </a:t>
            </a:r>
          </a:p>
        </p:txBody>
      </p:sp>
      <p:pic>
        <p:nvPicPr>
          <p:cNvPr id="13" name="Picture 12" descr="A group of people walking down a street&#10;&#10;Description generated with very high confidence">
            <a:extLst>
              <a:ext uri="{FF2B5EF4-FFF2-40B4-BE49-F238E27FC236}">
                <a16:creationId xmlns:a16="http://schemas.microsoft.com/office/drawing/2014/main" id="{9461D2BB-9301-4C61-BD72-0030804209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607" y="1420940"/>
            <a:ext cx="2288670" cy="17165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C85F6B-2886-4466-85EA-6A35DE9BAA58}"/>
              </a:ext>
            </a:extLst>
          </p:cNvPr>
          <p:cNvSpPr txBox="1"/>
          <p:nvPr/>
        </p:nvSpPr>
        <p:spPr>
          <a:xfrm>
            <a:off x="8961907" y="3188526"/>
            <a:ext cx="2354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INVADER / SCULPTURE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F2B55B-38E3-43BB-ADE5-9D290E3AC90D}"/>
              </a:ext>
            </a:extLst>
          </p:cNvPr>
          <p:cNvSpPr txBox="1"/>
          <p:nvPr/>
        </p:nvSpPr>
        <p:spPr>
          <a:xfrm>
            <a:off x="8728607" y="3660014"/>
            <a:ext cx="21698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A site-specific work, often 3D or sculptural. Temporary or permanent, an installation may combine several techniques. </a:t>
            </a:r>
            <a:r>
              <a:rPr lang="en-US" sz="1200" baseline="30000" dirty="0"/>
              <a:t>[ 8 ]</a:t>
            </a:r>
            <a:endParaRPr lang="en-US" sz="1200" dirty="0"/>
          </a:p>
          <a:p>
            <a:br>
              <a:rPr lang="en-US" sz="1200" dirty="0">
                <a:latin typeface="+mj-lt"/>
              </a:rPr>
            </a:b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7001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E7EE055-528C-49AD-B303-89A9DA61B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470" y="197345"/>
            <a:ext cx="10515600" cy="465385"/>
          </a:xfrm>
        </p:spPr>
        <p:txBody>
          <a:bodyPr>
            <a:normAutofit fontScale="90000"/>
          </a:bodyPr>
          <a:lstStyle/>
          <a:p>
            <a:r>
              <a:rPr lang="en-US" sz="1600" dirty="0">
                <a:cs typeface="Times New Roman" panose="02020603050405020304" pitchFamily="18" charset="0"/>
              </a:rPr>
              <a:t>TYPES OF STREET </a:t>
            </a:r>
            <a:r>
              <a:rPr lang="en-US" sz="2800" dirty="0">
                <a:cs typeface="Times New Roman" panose="02020603050405020304" pitchFamily="18" charset="0"/>
              </a:rPr>
              <a:t>ART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1600" dirty="0">
                <a:cs typeface="Times New Roman" panose="02020603050405020304" pitchFamily="18" charset="0"/>
              </a:rPr>
              <a:t>IN HUNTER STREET </a:t>
            </a:r>
          </a:p>
        </p:txBody>
      </p:sp>
      <p:pic>
        <p:nvPicPr>
          <p:cNvPr id="6" name="Picture 5" descr="Graffiti on a wall&#10;&#10;Description generated with very high confidence">
            <a:extLst>
              <a:ext uri="{FF2B5EF4-FFF2-40B4-BE49-F238E27FC236}">
                <a16:creationId xmlns:a16="http://schemas.microsoft.com/office/drawing/2014/main" id="{56CA92E9-79D9-49A3-8FCE-8978E597E1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17" r="9630" b="28267"/>
          <a:stretch/>
        </p:blipFill>
        <p:spPr>
          <a:xfrm>
            <a:off x="1081480" y="2088516"/>
            <a:ext cx="2601287" cy="961053"/>
          </a:xfrm>
          <a:prstGeom prst="rect">
            <a:avLst/>
          </a:prstGeom>
        </p:spPr>
      </p:pic>
      <p:pic>
        <p:nvPicPr>
          <p:cNvPr id="8" name="Picture 7" descr="A picture containing building, tree, outdoor, sky&#10;&#10;Description generated with very high confidence">
            <a:extLst>
              <a:ext uri="{FF2B5EF4-FFF2-40B4-BE49-F238E27FC236}">
                <a16:creationId xmlns:a16="http://schemas.microsoft.com/office/drawing/2014/main" id="{8740DC59-20B0-41BE-975C-0C1239BC79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" t="36377" r="10830" b="28100"/>
          <a:stretch/>
        </p:blipFill>
        <p:spPr>
          <a:xfrm>
            <a:off x="3790697" y="2284459"/>
            <a:ext cx="2392089" cy="765110"/>
          </a:xfrm>
          <a:prstGeom prst="rect">
            <a:avLst/>
          </a:prstGeom>
        </p:spPr>
      </p:pic>
      <p:pic>
        <p:nvPicPr>
          <p:cNvPr id="12" name="Picture 11" descr="A red fire hydrant sitting on the side of a building&#10;&#10;Description generated with high confidence">
            <a:extLst>
              <a:ext uri="{FF2B5EF4-FFF2-40B4-BE49-F238E27FC236}">
                <a16:creationId xmlns:a16="http://schemas.microsoft.com/office/drawing/2014/main" id="{D70B1DFD-6489-443B-8053-51C198D37C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6" t="5186" r="29131" b="23335"/>
          <a:stretch/>
        </p:blipFill>
        <p:spPr>
          <a:xfrm>
            <a:off x="6290502" y="1334069"/>
            <a:ext cx="727787" cy="1715500"/>
          </a:xfrm>
          <a:prstGeom prst="rect">
            <a:avLst/>
          </a:prstGeom>
        </p:spPr>
      </p:pic>
      <p:pic>
        <p:nvPicPr>
          <p:cNvPr id="16" name="Picture 15" descr="A picture containing building, indoor, floor&#10;&#10;Description generated with high confidence">
            <a:extLst>
              <a:ext uri="{FF2B5EF4-FFF2-40B4-BE49-F238E27FC236}">
                <a16:creationId xmlns:a16="http://schemas.microsoft.com/office/drawing/2014/main" id="{E9E7DB6E-0732-47D5-96BB-D52B95F3C5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5" t="5015" r="33089" b="18410"/>
          <a:stretch/>
        </p:blipFill>
        <p:spPr>
          <a:xfrm>
            <a:off x="7126005" y="1334070"/>
            <a:ext cx="1252368" cy="171549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A47B838-6AAA-46E6-8AAD-5E6441E87EA3}"/>
              </a:ext>
            </a:extLst>
          </p:cNvPr>
          <p:cNvSpPr txBox="1"/>
          <p:nvPr/>
        </p:nvSpPr>
        <p:spPr>
          <a:xfrm>
            <a:off x="1851234" y="3085266"/>
            <a:ext cx="2354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TAGGING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041D49-B7CF-4B15-BB61-7CB1DBA3C062}"/>
              </a:ext>
            </a:extLst>
          </p:cNvPr>
          <p:cNvSpPr txBox="1"/>
          <p:nvPr/>
        </p:nvSpPr>
        <p:spPr>
          <a:xfrm>
            <a:off x="4172824" y="3086268"/>
            <a:ext cx="2354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NARRATIVE MURAL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AD83CC-4A7E-482E-938A-9EA2B3E9C64E}"/>
              </a:ext>
            </a:extLst>
          </p:cNvPr>
          <p:cNvSpPr txBox="1"/>
          <p:nvPr/>
        </p:nvSpPr>
        <p:spPr>
          <a:xfrm>
            <a:off x="6527334" y="3085264"/>
            <a:ext cx="2354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CHARACTER MURAL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DB8037-C80B-4EF8-B846-D3BBFC712483}"/>
              </a:ext>
            </a:extLst>
          </p:cNvPr>
          <p:cNvSpPr txBox="1"/>
          <p:nvPr/>
        </p:nvSpPr>
        <p:spPr>
          <a:xfrm>
            <a:off x="8881844" y="3103044"/>
            <a:ext cx="2354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PORTRAIT MURAL </a:t>
            </a:r>
            <a:r>
              <a:rPr lang="en-US" sz="1400" baseline="30000" dirty="0"/>
              <a:t>[ 7 ]</a:t>
            </a:r>
            <a:endParaRPr lang="en-US" sz="1400" dirty="0"/>
          </a:p>
          <a:p>
            <a:r>
              <a:rPr lang="en-US" sz="1400" dirty="0">
                <a:latin typeface="+mj-lt"/>
              </a:rPr>
              <a:t> </a:t>
            </a:r>
          </a:p>
        </p:txBody>
      </p:sp>
      <p:pic>
        <p:nvPicPr>
          <p:cNvPr id="22" name="Picture 21" descr="A person holding a colorful umbrella&#10;&#10;Description generated with high confidence">
            <a:extLst>
              <a:ext uri="{FF2B5EF4-FFF2-40B4-BE49-F238E27FC236}">
                <a16:creationId xmlns:a16="http://schemas.microsoft.com/office/drawing/2014/main" id="{F200A614-F22E-4833-B3A5-9728C82EA3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2" t="-27" r="8898" b="-109"/>
          <a:stretch/>
        </p:blipFill>
        <p:spPr>
          <a:xfrm>
            <a:off x="8486089" y="1334069"/>
            <a:ext cx="2125974" cy="1715499"/>
          </a:xfrm>
          <a:prstGeom prst="rect">
            <a:avLst/>
          </a:prstGeom>
        </p:spPr>
      </p:pic>
      <p:pic>
        <p:nvPicPr>
          <p:cNvPr id="24" name="Picture 23" descr="A group of people walking down a street&#10;&#10;Description generated with very high confidence">
            <a:extLst>
              <a:ext uri="{FF2B5EF4-FFF2-40B4-BE49-F238E27FC236}">
                <a16:creationId xmlns:a16="http://schemas.microsoft.com/office/drawing/2014/main" id="{D9C25E59-6D93-438B-87C3-E799ED9261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489" y="3793272"/>
            <a:ext cx="2288670" cy="171650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AFE7B50-6994-498D-B98F-81F313BE3882}"/>
              </a:ext>
            </a:extLst>
          </p:cNvPr>
          <p:cNvSpPr txBox="1"/>
          <p:nvPr/>
        </p:nvSpPr>
        <p:spPr>
          <a:xfrm>
            <a:off x="3226888" y="5509775"/>
            <a:ext cx="2354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HERITAGE SCULPTURE</a:t>
            </a:r>
          </a:p>
        </p:txBody>
      </p:sp>
      <p:pic>
        <p:nvPicPr>
          <p:cNvPr id="27" name="Picture 26" descr="A person wearing a costume&#10;&#10;Description generated with high confidence">
            <a:extLst>
              <a:ext uri="{FF2B5EF4-FFF2-40B4-BE49-F238E27FC236}">
                <a16:creationId xmlns:a16="http://schemas.microsoft.com/office/drawing/2014/main" id="{1153BD06-B4B7-4241-8520-120F97F309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690" y="3793272"/>
            <a:ext cx="3038765" cy="171650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E57102B-666F-4992-B7F1-698C9E43F466}"/>
              </a:ext>
            </a:extLst>
          </p:cNvPr>
          <p:cNvSpPr txBox="1"/>
          <p:nvPr/>
        </p:nvSpPr>
        <p:spPr>
          <a:xfrm>
            <a:off x="6115925" y="5509775"/>
            <a:ext cx="2354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MEMORIAL MURAL </a:t>
            </a:r>
            <a:r>
              <a:rPr lang="en-US" sz="1400" baseline="30000" dirty="0"/>
              <a:t>[ 2 ]</a:t>
            </a:r>
            <a:endParaRPr lang="en-US" sz="1400" dirty="0"/>
          </a:p>
          <a:p>
            <a:r>
              <a:rPr lang="en-US" sz="1400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6735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C8BE2-642F-4D0E-AED4-08BC8D85E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470" y="197345"/>
            <a:ext cx="10515600" cy="465385"/>
          </a:xfrm>
        </p:spPr>
        <p:txBody>
          <a:bodyPr>
            <a:normAutofit fontScale="90000"/>
          </a:bodyPr>
          <a:lstStyle/>
          <a:p>
            <a:r>
              <a:rPr lang="en-US" sz="1600" dirty="0">
                <a:cs typeface="Times New Roman" panose="02020603050405020304" pitchFamily="18" charset="0"/>
              </a:rPr>
              <a:t>LOCATION OF STREET </a:t>
            </a:r>
            <a:r>
              <a:rPr lang="en-US" sz="2800" dirty="0">
                <a:cs typeface="Times New Roman" panose="02020603050405020304" pitchFamily="18" charset="0"/>
              </a:rPr>
              <a:t>ART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1600" dirty="0">
                <a:cs typeface="Times New Roman" panose="02020603050405020304" pitchFamily="18" charset="0"/>
              </a:rPr>
              <a:t>IN HUNTER STREET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356105-986E-4AAD-8E5D-757BFCCC11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16"/>
          <a:stretch/>
        </p:blipFill>
        <p:spPr>
          <a:xfrm>
            <a:off x="7447" y="2079441"/>
            <a:ext cx="12176605" cy="26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08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A22B81-1596-42A2-B0F7-081E9C1604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885"/>
          <a:stretch/>
        </p:blipFill>
        <p:spPr>
          <a:xfrm>
            <a:off x="7447" y="2371254"/>
            <a:ext cx="12176605" cy="19042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AD6254-547C-4CE2-9329-8C7142A463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" t="30702" r="1" b="34395"/>
          <a:stretch/>
        </p:blipFill>
        <p:spPr>
          <a:xfrm>
            <a:off x="3367780" y="572497"/>
            <a:ext cx="8755188" cy="21706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2D33C7-439B-4240-8C3D-970ADEDE9B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71" b="-227"/>
          <a:stretch/>
        </p:blipFill>
        <p:spPr>
          <a:xfrm>
            <a:off x="141286" y="4563284"/>
            <a:ext cx="8635184" cy="21099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7B50EC-EC00-4734-B34C-A12EB5F4AB98}"/>
              </a:ext>
            </a:extLst>
          </p:cNvPr>
          <p:cNvSpPr txBox="1">
            <a:spLocks/>
          </p:cNvSpPr>
          <p:nvPr/>
        </p:nvSpPr>
        <p:spPr>
          <a:xfrm>
            <a:off x="175470" y="197345"/>
            <a:ext cx="10515600" cy="4653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cs typeface="Times New Roman" panose="02020603050405020304" pitchFamily="18" charset="0"/>
              </a:rPr>
              <a:t>LOCATION OF STREET </a:t>
            </a:r>
            <a:r>
              <a:rPr lang="en-US" sz="2800" dirty="0">
                <a:cs typeface="Times New Roman" panose="02020603050405020304" pitchFamily="18" charset="0"/>
              </a:rPr>
              <a:t>ART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1600" dirty="0">
                <a:cs typeface="Times New Roman" panose="02020603050405020304" pitchFamily="18" charset="0"/>
              </a:rPr>
              <a:t>IN HUNTER STREET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DE66BD4-47C3-46B1-B918-061F7C039B33}"/>
              </a:ext>
            </a:extLst>
          </p:cNvPr>
          <p:cNvSpPr/>
          <p:nvPr/>
        </p:nvSpPr>
        <p:spPr>
          <a:xfrm>
            <a:off x="6511896" y="2681971"/>
            <a:ext cx="256374" cy="1854442"/>
          </a:xfrm>
          <a:custGeom>
            <a:avLst/>
            <a:gdLst>
              <a:gd name="connsiteX0" fmla="*/ 0 w 256374"/>
              <a:gd name="connsiteY0" fmla="*/ 0 h 1649342"/>
              <a:gd name="connsiteX1" fmla="*/ 205099 w 256374"/>
              <a:gd name="connsiteY1" fmla="*/ 521293 h 1649342"/>
              <a:gd name="connsiteX2" fmla="*/ 17092 w 256374"/>
              <a:gd name="connsiteY2" fmla="*/ 1102407 h 1649342"/>
              <a:gd name="connsiteX3" fmla="*/ 256374 w 256374"/>
              <a:gd name="connsiteY3" fmla="*/ 1649338 h 164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374" h="1649342">
                <a:moveTo>
                  <a:pt x="0" y="0"/>
                </a:moveTo>
                <a:cubicBezTo>
                  <a:pt x="101125" y="168779"/>
                  <a:pt x="202250" y="337559"/>
                  <a:pt x="205099" y="521293"/>
                </a:cubicBezTo>
                <a:cubicBezTo>
                  <a:pt x="207948" y="705027"/>
                  <a:pt x="8546" y="914400"/>
                  <a:pt x="17092" y="1102407"/>
                </a:cubicBezTo>
                <a:cubicBezTo>
                  <a:pt x="25638" y="1290414"/>
                  <a:pt x="210797" y="1650762"/>
                  <a:pt x="256374" y="164933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97A963-8323-4363-B653-7387BF16D4FF}"/>
              </a:ext>
            </a:extLst>
          </p:cNvPr>
          <p:cNvSpPr txBox="1"/>
          <p:nvPr/>
        </p:nvSpPr>
        <p:spPr>
          <a:xfrm>
            <a:off x="175470" y="4275470"/>
            <a:ext cx="4885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+mj-lt"/>
              </a:rPr>
              <a:t>DIAGRAM 1.1: SHOWING AREA OF STREET ART IN HUNTER ST</a:t>
            </a:r>
            <a:endParaRPr lang="en-US" sz="1000" dirty="0"/>
          </a:p>
          <a:p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20414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CF091-39B7-4198-9AB5-289121E783E5}"/>
              </a:ext>
            </a:extLst>
          </p:cNvPr>
          <p:cNvSpPr txBox="1">
            <a:spLocks/>
          </p:cNvSpPr>
          <p:nvPr/>
        </p:nvSpPr>
        <p:spPr>
          <a:xfrm>
            <a:off x="175470" y="197345"/>
            <a:ext cx="10515600" cy="46538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cs typeface="Times New Roman" panose="02020603050405020304" pitchFamily="18" charset="0"/>
              </a:rPr>
              <a:t>TYPES OF STREET </a:t>
            </a:r>
            <a:r>
              <a:rPr lang="en-US" sz="2800" dirty="0">
                <a:cs typeface="Times New Roman" panose="02020603050405020304" pitchFamily="18" charset="0"/>
              </a:rPr>
              <a:t>ART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1600" dirty="0">
                <a:cs typeface="Times New Roman" panose="02020603050405020304" pitchFamily="18" charset="0"/>
              </a:rPr>
              <a:t>IN HUNTER STREET </a:t>
            </a:r>
          </a:p>
        </p:txBody>
      </p:sp>
      <p:pic>
        <p:nvPicPr>
          <p:cNvPr id="8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id="{528BE6C5-8E80-4168-B1AD-2BB298DA1C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35" b="38068"/>
          <a:stretch/>
        </p:blipFill>
        <p:spPr>
          <a:xfrm>
            <a:off x="0" y="1051132"/>
            <a:ext cx="12196670" cy="28372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1048E9-4293-46E9-86BF-1E2DF46035CC}"/>
              </a:ext>
            </a:extLst>
          </p:cNvPr>
          <p:cNvSpPr txBox="1"/>
          <p:nvPr/>
        </p:nvSpPr>
        <p:spPr>
          <a:xfrm>
            <a:off x="10343060" y="4183881"/>
            <a:ext cx="5130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FA6761-8525-4B83-AB05-FDDC6B189087}"/>
              </a:ext>
            </a:extLst>
          </p:cNvPr>
          <p:cNvSpPr txBox="1"/>
          <p:nvPr/>
        </p:nvSpPr>
        <p:spPr>
          <a:xfrm>
            <a:off x="10343060" y="4449346"/>
            <a:ext cx="5130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0DC59D-0775-4302-8368-4A844BEF499B}"/>
              </a:ext>
            </a:extLst>
          </p:cNvPr>
          <p:cNvSpPr txBox="1"/>
          <p:nvPr/>
        </p:nvSpPr>
        <p:spPr>
          <a:xfrm>
            <a:off x="10343060" y="4714811"/>
            <a:ext cx="5130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43768B-6545-44D3-9EDD-D640C6A1C6E8}"/>
              </a:ext>
            </a:extLst>
          </p:cNvPr>
          <p:cNvSpPr txBox="1"/>
          <p:nvPr/>
        </p:nvSpPr>
        <p:spPr>
          <a:xfrm>
            <a:off x="10360433" y="4976587"/>
            <a:ext cx="5130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E512E7-EDE1-4687-BC18-9A647FB73721}"/>
              </a:ext>
            </a:extLst>
          </p:cNvPr>
          <p:cNvSpPr txBox="1"/>
          <p:nvPr/>
        </p:nvSpPr>
        <p:spPr>
          <a:xfrm>
            <a:off x="10360432" y="5248393"/>
            <a:ext cx="5130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124614-E0A1-4E96-B11E-3C63A9B25935}"/>
              </a:ext>
            </a:extLst>
          </p:cNvPr>
          <p:cNvSpPr txBox="1"/>
          <p:nvPr/>
        </p:nvSpPr>
        <p:spPr>
          <a:xfrm>
            <a:off x="10354395" y="5520199"/>
            <a:ext cx="5130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12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12E2F8-43D7-4AC7-851C-81F6C0451D86}"/>
              </a:ext>
            </a:extLst>
          </p:cNvPr>
          <p:cNvSpPr txBox="1"/>
          <p:nvPr/>
        </p:nvSpPr>
        <p:spPr>
          <a:xfrm>
            <a:off x="10354395" y="5786579"/>
            <a:ext cx="5130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CD79B0-C8EC-4EB0-8B9A-33A88C1B3F4A}"/>
              </a:ext>
            </a:extLst>
          </p:cNvPr>
          <p:cNvSpPr txBox="1"/>
          <p:nvPr/>
        </p:nvSpPr>
        <p:spPr>
          <a:xfrm>
            <a:off x="175470" y="3891493"/>
            <a:ext cx="4885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+mj-lt"/>
              </a:rPr>
              <a:t>DIAGRAM 1.2: SHOWING DIFFERENT TYPES OF STREET ART IN HUNTER ST</a:t>
            </a:r>
            <a:endParaRPr lang="en-US" sz="1000" dirty="0"/>
          </a:p>
          <a:p>
            <a:endParaRPr lang="en-US" sz="1400" dirty="0">
              <a:latin typeface="+mj-lt"/>
            </a:endParaRPr>
          </a:p>
        </p:txBody>
      </p:sp>
      <p:pic>
        <p:nvPicPr>
          <p:cNvPr id="4" name="Picture 3" descr="A close up of a map&#10;&#10;Description generated with high confidence">
            <a:extLst>
              <a:ext uri="{FF2B5EF4-FFF2-40B4-BE49-F238E27FC236}">
                <a16:creationId xmlns:a16="http://schemas.microsoft.com/office/drawing/2014/main" id="{76C5F784-5314-4197-BA70-FCF8FED10F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68" t="61830" r="1237" b="15468"/>
          <a:stretch/>
        </p:blipFill>
        <p:spPr>
          <a:xfrm>
            <a:off x="10664701" y="4183641"/>
            <a:ext cx="1311089" cy="226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08B22-315D-402A-9FD6-BE645A213DF7}"/>
              </a:ext>
            </a:extLst>
          </p:cNvPr>
          <p:cNvSpPr txBox="1">
            <a:spLocks/>
          </p:cNvSpPr>
          <p:nvPr/>
        </p:nvSpPr>
        <p:spPr>
          <a:xfrm>
            <a:off x="175470" y="197345"/>
            <a:ext cx="10515600" cy="46538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cs typeface="Times New Roman" panose="02020603050405020304" pitchFamily="18" charset="0"/>
              </a:rPr>
              <a:t>TYPES OF STREET </a:t>
            </a:r>
            <a:r>
              <a:rPr lang="en-US" sz="2800" dirty="0">
                <a:cs typeface="Times New Roman" panose="02020603050405020304" pitchFamily="18" charset="0"/>
              </a:rPr>
              <a:t>ART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1600" dirty="0">
                <a:cs typeface="Times New Roman" panose="02020603050405020304" pitchFamily="18" charset="0"/>
              </a:rPr>
              <a:t>IN HUNTER STREET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72FF10-2C76-4519-9D40-FFE824E08E87}"/>
              </a:ext>
            </a:extLst>
          </p:cNvPr>
          <p:cNvSpPr txBox="1"/>
          <p:nvPr/>
        </p:nvSpPr>
        <p:spPr>
          <a:xfrm>
            <a:off x="10041309" y="4183881"/>
            <a:ext cx="7694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13.79%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85F96B-53F4-46C9-A96F-091FD810D9CC}"/>
              </a:ext>
            </a:extLst>
          </p:cNvPr>
          <p:cNvSpPr txBox="1"/>
          <p:nvPr/>
        </p:nvSpPr>
        <p:spPr>
          <a:xfrm>
            <a:off x="10126767" y="4460880"/>
            <a:ext cx="7694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3.45%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B5D47E-8E35-426F-A589-8594B62DE4E5}"/>
              </a:ext>
            </a:extLst>
          </p:cNvPr>
          <p:cNvSpPr txBox="1"/>
          <p:nvPr/>
        </p:nvSpPr>
        <p:spPr>
          <a:xfrm>
            <a:off x="10126766" y="4722529"/>
            <a:ext cx="7694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3.45%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E8FC3D-2C70-46ED-B19E-BD74E7FB1183}"/>
              </a:ext>
            </a:extLst>
          </p:cNvPr>
          <p:cNvSpPr txBox="1"/>
          <p:nvPr/>
        </p:nvSpPr>
        <p:spPr>
          <a:xfrm>
            <a:off x="10126765" y="4965557"/>
            <a:ext cx="7694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6.90%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C657E2-FB6F-470E-B1C9-D0774467323A}"/>
              </a:ext>
            </a:extLst>
          </p:cNvPr>
          <p:cNvSpPr txBox="1"/>
          <p:nvPr/>
        </p:nvSpPr>
        <p:spPr>
          <a:xfrm>
            <a:off x="10041308" y="5242556"/>
            <a:ext cx="7694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27.59%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40D1D9-8E4E-4EE2-A7B6-9D12F1719F1D}"/>
              </a:ext>
            </a:extLst>
          </p:cNvPr>
          <p:cNvSpPr txBox="1"/>
          <p:nvPr/>
        </p:nvSpPr>
        <p:spPr>
          <a:xfrm>
            <a:off x="10041307" y="5528101"/>
            <a:ext cx="7694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41.38%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E98D99-C264-41DE-9C8C-0BB7078875E0}"/>
              </a:ext>
            </a:extLst>
          </p:cNvPr>
          <p:cNvSpPr txBox="1"/>
          <p:nvPr/>
        </p:nvSpPr>
        <p:spPr>
          <a:xfrm>
            <a:off x="10126765" y="5807080"/>
            <a:ext cx="7694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3.45%</a:t>
            </a:r>
          </a:p>
        </p:txBody>
      </p:sp>
      <p:pic>
        <p:nvPicPr>
          <p:cNvPr id="12" name="Picture 11" descr="A close up of a map&#10;&#10;Description generated with high confidence">
            <a:extLst>
              <a:ext uri="{FF2B5EF4-FFF2-40B4-BE49-F238E27FC236}">
                <a16:creationId xmlns:a16="http://schemas.microsoft.com/office/drawing/2014/main" id="{7E75D900-9E7E-4C18-97C3-24995B1096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35" b="38068"/>
          <a:stretch/>
        </p:blipFill>
        <p:spPr>
          <a:xfrm>
            <a:off x="0" y="1051132"/>
            <a:ext cx="12196670" cy="2837204"/>
          </a:xfrm>
          <a:prstGeom prst="rect">
            <a:avLst/>
          </a:prstGeom>
        </p:spPr>
      </p:pic>
      <p:sp>
        <p:nvSpPr>
          <p:cNvPr id="14" name="Left Bracket 13">
            <a:extLst>
              <a:ext uri="{FF2B5EF4-FFF2-40B4-BE49-F238E27FC236}">
                <a16:creationId xmlns:a16="http://schemas.microsoft.com/office/drawing/2014/main" id="{22FC9E96-4E05-4484-A6A6-63F94CB856AF}"/>
              </a:ext>
            </a:extLst>
          </p:cNvPr>
          <p:cNvSpPr/>
          <p:nvPr/>
        </p:nvSpPr>
        <p:spPr>
          <a:xfrm>
            <a:off x="9725115" y="5341121"/>
            <a:ext cx="302140" cy="367470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E5C336-B9D8-4305-8FB2-B885209DAC0A}"/>
              </a:ext>
            </a:extLst>
          </p:cNvPr>
          <p:cNvSpPr txBox="1"/>
          <p:nvPr/>
        </p:nvSpPr>
        <p:spPr>
          <a:xfrm>
            <a:off x="9104009" y="5389601"/>
            <a:ext cx="7694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68.97%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B72BF9-58C5-40CA-A5FD-A3C7D888F1B6}"/>
              </a:ext>
            </a:extLst>
          </p:cNvPr>
          <p:cNvSpPr txBox="1"/>
          <p:nvPr/>
        </p:nvSpPr>
        <p:spPr>
          <a:xfrm>
            <a:off x="175470" y="3891493"/>
            <a:ext cx="4885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+mj-lt"/>
              </a:rPr>
              <a:t>DIAGRAM 1.3: SHOWING DIFFERENT TYPES OF STREET ART IN HUNTER ST</a:t>
            </a:r>
            <a:endParaRPr lang="en-US" sz="1000" dirty="0"/>
          </a:p>
          <a:p>
            <a:endParaRPr lang="en-US" sz="1400" dirty="0">
              <a:latin typeface="+mj-lt"/>
            </a:endParaRPr>
          </a:p>
        </p:txBody>
      </p:sp>
      <p:pic>
        <p:nvPicPr>
          <p:cNvPr id="17" name="Picture 16" descr="A close up of a map&#10;&#10;Description generated with high confidence">
            <a:extLst>
              <a:ext uri="{FF2B5EF4-FFF2-40B4-BE49-F238E27FC236}">
                <a16:creationId xmlns:a16="http://schemas.microsoft.com/office/drawing/2014/main" id="{CA0F07BF-8B32-4C4B-B24A-D9F7347B1B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68" t="61830" r="1237" b="15468"/>
          <a:stretch/>
        </p:blipFill>
        <p:spPr>
          <a:xfrm>
            <a:off x="10664701" y="4183641"/>
            <a:ext cx="1311089" cy="226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287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1975</TotalTime>
  <Words>986</Words>
  <Application>Microsoft Office PowerPoint</Application>
  <PresentationFormat>Widescreen</PresentationFormat>
  <Paragraphs>150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AN ANALYSIS OF HUNTER STREET, NEWCASTLE </vt:lpstr>
      <vt:lpstr>STREET ART OR GRAFFITI</vt:lpstr>
      <vt:lpstr>PowerPoint Presentation</vt:lpstr>
      <vt:lpstr>PowerPoint Presentation</vt:lpstr>
      <vt:lpstr>TYPES OF STREET ART IN HUNTER STREET </vt:lpstr>
      <vt:lpstr>LOCATION OF STREET ART IN HUNTER STREET </vt:lpstr>
      <vt:lpstr>PowerPoint Presentation</vt:lpstr>
      <vt:lpstr>PowerPoint Presentation</vt:lpstr>
      <vt:lpstr>PowerPoint Presentation</vt:lpstr>
      <vt:lpstr>PowerPoint Presentation</vt:lpstr>
      <vt:lpstr>COLOR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BIBLIOGRAPHY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Pink</dc:creator>
  <cp:lastModifiedBy>Pink</cp:lastModifiedBy>
  <cp:revision>81</cp:revision>
  <dcterms:created xsi:type="dcterms:W3CDTF">2017-08-08T12:31:15Z</dcterms:created>
  <dcterms:modified xsi:type="dcterms:W3CDTF">2017-08-14T04:04:17Z</dcterms:modified>
</cp:coreProperties>
</file>