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56" r:id="rId2"/>
    <p:sldId id="296" r:id="rId3"/>
    <p:sldId id="270" r:id="rId4"/>
    <p:sldId id="258" r:id="rId5"/>
    <p:sldId id="280" r:id="rId6"/>
    <p:sldId id="297" r:id="rId7"/>
    <p:sldId id="281" r:id="rId8"/>
    <p:sldId id="287" r:id="rId9"/>
    <p:sldId id="286" r:id="rId10"/>
    <p:sldId id="282" r:id="rId11"/>
    <p:sldId id="283" r:id="rId12"/>
    <p:sldId id="275" r:id="rId13"/>
    <p:sldId id="257" r:id="rId14"/>
    <p:sldId id="274" r:id="rId15"/>
    <p:sldId id="263" r:id="rId16"/>
    <p:sldId id="278" r:id="rId17"/>
    <p:sldId id="273" r:id="rId18"/>
    <p:sldId id="277" r:id="rId19"/>
    <p:sldId id="271" r:id="rId20"/>
    <p:sldId id="272" r:id="rId21"/>
    <p:sldId id="284" r:id="rId22"/>
    <p:sldId id="295" r:id="rId23"/>
    <p:sldId id="292" r:id="rId24"/>
    <p:sldId id="293" r:id="rId25"/>
    <p:sldId id="294" r:id="rId26"/>
    <p:sldId id="285" r:id="rId27"/>
    <p:sldId id="288" r:id="rId28"/>
    <p:sldId id="289" r:id="rId29"/>
    <p:sldId id="290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AD9C-400A-4ED3-912D-E240F9AD2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C1509-03DC-4090-AD73-558FC56CC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AB4EB-89F4-4029-83E0-88DDFFFE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8F396-413C-445A-8A91-C6C143B1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6E3D-7F3F-4D1D-8AA5-F401B8A9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4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6014B-03D4-43E3-934B-C8AD4444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6B1EE-6F24-4C11-8DF3-92E593E61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E76F2-AF88-40A4-B890-DFF74B1D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BA524-A171-430C-BEB5-FF20753E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4041F-BB86-49A5-AD70-584F9FF0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5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C1EDC-C716-467B-8A49-D1E5C699E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1554F-6241-4469-AC13-10D1654AC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B53CC-8413-4E58-AA00-CF9AF720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C2A4-B924-41C8-A02E-39FC8956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5AB33-3794-45F3-8AF0-3F260253F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8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D9C9-ACA7-4C4C-8BFA-FEB28A3B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10F1F-69E2-4A97-8C44-1E43433AD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FA3F5-17F1-4014-9731-8DA0C901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384CC-04A0-42BB-AB12-5EA1F050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7F066-19DE-42BD-8A8E-32557FBA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1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8A300-B976-4585-9929-3C5CFF82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0A75-7EB9-4C87-BE1B-B9160A27E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48B5C-5599-4495-9AA2-DA74EA59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49D74-732F-475E-90E7-9E19BFD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AE2DC-72D9-46B1-ADD4-C1F20205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2FC8-10A7-4432-AB86-01D60599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E40EB-0FED-413E-A6D9-E3380244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FEDA-74A4-4DEF-84B6-E581A580C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82E7C-10D0-4EA2-9783-CBD5D994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E0EAC-6862-4629-954D-E838DDFA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6B0D5-6003-4DF0-ADF6-93F32779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480EB-E8A5-4981-905F-E04BF91A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B7350-AB26-41DC-A51B-2F4A059B1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3C9ED-D07E-49EE-AB47-0F4E2CEFF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CE0BC-ED0A-4003-A9B4-75713E942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67FAB-662A-4C81-94C4-183B14A1D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AD190B-5AC7-45AA-BEAE-A47DB3A4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0A2AE-842D-4F32-A78A-34A78944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8AC634-9931-486D-AF4F-D9553592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C2C0-D54D-4079-9B74-3F8CFF39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0A30B-83C2-4F8B-85B2-90648FC3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F783D-F8AD-472E-9A14-6D87B3C5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CF727-E87B-41AA-B8B7-A323BDE2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3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5752A1-E827-4123-9927-6AC05CFD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C2CFE-1281-40F1-84C4-48C751BA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94EAC-D059-40CF-9B26-612EED65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4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C1FB9-97AC-4029-9868-A4949FDE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44F4-7460-4FB3-8279-B838A74B9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40FFC-61B2-4DF2-AEA4-44278599A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FEC1-D8F4-4CC2-B01C-D93ACF79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5632D-C78E-467C-8646-9CDD2E2E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26176-1A12-4F9A-866F-FD080B98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6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B3BE-1CCC-46AB-9CD8-BC7D5F0A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98198-CC97-4736-B5E0-7C06C6A15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C5262-0B04-4F3C-AFB6-0FE0BC3FF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D84A8-EB3F-4E35-99FD-2118E7B3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D9FEF-1BE1-4972-9467-C8166C04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7B272-9296-40C0-8DDE-B6C5791B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696FE-E83B-4481-AD8C-D35F231B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32215-0D2C-490B-8C95-EE75593C4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2D767-E444-479B-85BC-EE75D3AA6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A1763-369F-40C4-90C5-842B6CC953F5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4408D-5F7D-47EF-AD3B-6305CB69B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6839-5D74-42F2-A51C-2A7CD340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D693A-F052-49C3-9176-DDECA27C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a-3UDksfVY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a-3UDksfVY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a-3UDksfVY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3541785B-FB35-4BFF-AE22-52F50469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r="5745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A0CAF-B8B9-4B82-A9AA-5382041FC326}"/>
              </a:ext>
            </a:extLst>
          </p:cNvPr>
          <p:cNvSpPr txBox="1"/>
          <p:nvPr/>
        </p:nvSpPr>
        <p:spPr>
          <a:xfrm>
            <a:off x="8864082" y="223935"/>
            <a:ext cx="3079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ESPORT ARENA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5F17B-1448-4659-A756-CE9B21D5E531}"/>
              </a:ext>
            </a:extLst>
          </p:cNvPr>
          <p:cNvSpPr txBox="1"/>
          <p:nvPr/>
        </p:nvSpPr>
        <p:spPr>
          <a:xfrm>
            <a:off x="9050038" y="987820"/>
            <a:ext cx="30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 PINK CHIA</a:t>
            </a:r>
          </a:p>
        </p:txBody>
      </p:sp>
      <p:pic>
        <p:nvPicPr>
          <p:cNvPr id="9" name="Picture 8" descr="A picture containing basketball&#10;&#10;Description generated with high confidence">
            <a:extLst>
              <a:ext uri="{FF2B5EF4-FFF2-40B4-BE49-F238E27FC236}">
                <a16:creationId xmlns:a16="http://schemas.microsoft.com/office/drawing/2014/main" id="{8BDC6C30-0B34-42A2-8CDD-B7C8ADFA2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261" y="4085438"/>
            <a:ext cx="3869912" cy="2902434"/>
          </a:xfrm>
          <a:prstGeom prst="rect">
            <a:avLst/>
          </a:prstGeom>
        </p:spPr>
      </p:pic>
      <p:pic>
        <p:nvPicPr>
          <p:cNvPr id="11" name="Picture 10" descr="A close up of a basketball hoop&#10;&#10;Description generated with high confidence">
            <a:extLst>
              <a:ext uri="{FF2B5EF4-FFF2-40B4-BE49-F238E27FC236}">
                <a16:creationId xmlns:a16="http://schemas.microsoft.com/office/drawing/2014/main" id="{1B193317-9DE7-4CEA-A134-569CB6335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84" y="2206786"/>
            <a:ext cx="5683505" cy="4262629"/>
          </a:xfrm>
          <a:prstGeom prst="rect">
            <a:avLst/>
          </a:prstGeom>
        </p:spPr>
      </p:pic>
      <p:pic>
        <p:nvPicPr>
          <p:cNvPr id="15" name="Picture 14" descr="A bird flying in the sky&#10;&#10;Description generated with high confidence">
            <a:extLst>
              <a:ext uri="{FF2B5EF4-FFF2-40B4-BE49-F238E27FC236}">
                <a16:creationId xmlns:a16="http://schemas.microsoft.com/office/drawing/2014/main" id="{82D3B3B0-BF8B-43FC-9B33-FEAD2D75C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64" y="-656268"/>
            <a:ext cx="4277789" cy="32083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80B0DE-3AA3-424A-883E-D23C86EC119D}"/>
              </a:ext>
            </a:extLst>
          </p:cNvPr>
          <p:cNvSpPr txBox="1"/>
          <p:nvPr/>
        </p:nvSpPr>
        <p:spPr>
          <a:xfrm>
            <a:off x="10158121" y="3994484"/>
            <a:ext cx="2382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BY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MOVEMENT</a:t>
            </a:r>
          </a:p>
        </p:txBody>
      </p:sp>
    </p:spTree>
    <p:extLst>
      <p:ext uri="{BB962C8B-B14F-4D97-AF65-F5344CB8AC3E}">
        <p14:creationId xmlns:p14="http://schemas.microsoft.com/office/powerpoint/2010/main" val="110101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F1713F5-1760-49E7-84BB-BB9E0E2C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-1649"/>
          <a:stretch/>
        </p:blipFill>
        <p:spPr>
          <a:xfrm>
            <a:off x="108029" y="46479"/>
            <a:ext cx="9213253" cy="66875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27F998-31F4-451D-91E1-7C89582E5DE9}"/>
              </a:ext>
            </a:extLst>
          </p:cNvPr>
          <p:cNvSpPr/>
          <p:nvPr/>
        </p:nvSpPr>
        <p:spPr>
          <a:xfrm rot="3377258">
            <a:off x="2121828" y="3436877"/>
            <a:ext cx="2028478" cy="1440645"/>
          </a:xfrm>
          <a:prstGeom prst="round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5A870-C52B-45BC-8048-403D1925848D}"/>
              </a:ext>
            </a:extLst>
          </p:cNvPr>
          <p:cNvSpPr txBox="1"/>
          <p:nvPr/>
        </p:nvSpPr>
        <p:spPr>
          <a:xfrm>
            <a:off x="9554546" y="279918"/>
            <a:ext cx="233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911557-5A22-4B19-9E22-E7B1CD57CF9B}"/>
              </a:ext>
            </a:extLst>
          </p:cNvPr>
          <p:cNvCxnSpPr/>
          <p:nvPr/>
        </p:nvCxnSpPr>
        <p:spPr>
          <a:xfrm>
            <a:off x="1084333" y="5997333"/>
            <a:ext cx="847021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E012CA8-FE00-4261-AD96-608B1A0A217C}"/>
              </a:ext>
            </a:extLst>
          </p:cNvPr>
          <p:cNvSpPr txBox="1"/>
          <p:nvPr/>
        </p:nvSpPr>
        <p:spPr>
          <a:xfrm>
            <a:off x="9749499" y="5858833"/>
            <a:ext cx="193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LRT STATION &amp; MONORAIL ROUTE SORROUNDING THE SITE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30A6BA-2AFE-4A1E-B027-6D3073A8931F}"/>
              </a:ext>
            </a:extLst>
          </p:cNvPr>
          <p:cNvCxnSpPr/>
          <p:nvPr/>
        </p:nvCxnSpPr>
        <p:spPr>
          <a:xfrm>
            <a:off x="5664425" y="2395242"/>
            <a:ext cx="39570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2F4132-3D65-47E8-90B3-A9BA584F7E82}"/>
              </a:ext>
            </a:extLst>
          </p:cNvPr>
          <p:cNvSpPr txBox="1"/>
          <p:nvPr/>
        </p:nvSpPr>
        <p:spPr>
          <a:xfrm>
            <a:off x="9736659" y="2256742"/>
            <a:ext cx="193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MANY RECREATIONAL FACILITIES LIKE SHOPPING MALLS SURROUNDING THE SITE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4E2CE3-78F1-443E-AF09-770DE5C87083}"/>
              </a:ext>
            </a:extLst>
          </p:cNvPr>
          <p:cNvSpPr/>
          <p:nvPr/>
        </p:nvSpPr>
        <p:spPr>
          <a:xfrm>
            <a:off x="147677" y="244626"/>
            <a:ext cx="4095549" cy="1955374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treet scene with focus on the side of a road&#10;&#10;Description generated with high confidence">
            <a:extLst>
              <a:ext uri="{FF2B5EF4-FFF2-40B4-BE49-F238E27FC236}">
                <a16:creationId xmlns:a16="http://schemas.microsoft.com/office/drawing/2014/main" id="{314B1814-23C4-4C9A-AEF3-269448832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2" y="224383"/>
            <a:ext cx="3755782" cy="1840724"/>
          </a:xfrm>
          <a:prstGeom prst="rect">
            <a:avLst/>
          </a:prstGeom>
          <a:effectLst>
            <a:softEdge rad="152400"/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EA7956-4C3E-4FC2-905E-C8169B69166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061263" y="2065107"/>
            <a:ext cx="419178" cy="11300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BEEA54-9D4E-49CA-854C-E9F7AB95CF57}"/>
              </a:ext>
            </a:extLst>
          </p:cNvPr>
          <p:cNvSpPr txBox="1"/>
          <p:nvPr/>
        </p:nvSpPr>
        <p:spPr>
          <a:xfrm>
            <a:off x="9736659" y="978619"/>
            <a:ext cx="1935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GOOD CENTRAL DISTRICT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96012-8731-4510-862F-74185DCA124F}"/>
              </a:ext>
            </a:extLst>
          </p:cNvPr>
          <p:cNvCxnSpPr>
            <a:cxnSpLocks/>
          </p:cNvCxnSpPr>
          <p:nvPr/>
        </p:nvCxnSpPr>
        <p:spPr>
          <a:xfrm flipV="1">
            <a:off x="1089061" y="4171308"/>
            <a:ext cx="0" cy="18260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8F23A-DF5F-42D6-B412-F9438CE626DA}"/>
              </a:ext>
            </a:extLst>
          </p:cNvPr>
          <p:cNvCxnSpPr/>
          <p:nvPr/>
        </p:nvCxnSpPr>
        <p:spPr>
          <a:xfrm>
            <a:off x="2352782" y="3429000"/>
            <a:ext cx="482885" cy="7423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FD43AA-3575-4053-B57F-71098BE900FC}"/>
              </a:ext>
            </a:extLst>
          </p:cNvPr>
          <p:cNvCxnSpPr>
            <a:cxnSpLocks/>
          </p:cNvCxnSpPr>
          <p:nvPr/>
        </p:nvCxnSpPr>
        <p:spPr>
          <a:xfrm>
            <a:off x="2870718" y="4171308"/>
            <a:ext cx="66838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E03477-00B2-4A9D-A30B-8006D289345F}"/>
              </a:ext>
            </a:extLst>
          </p:cNvPr>
          <p:cNvSpPr txBox="1"/>
          <p:nvPr/>
        </p:nvSpPr>
        <p:spPr>
          <a:xfrm>
            <a:off x="9736659" y="3920045"/>
            <a:ext cx="1935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EXISTING HERITAGE ENTRANCE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03CC95-DE7F-42A5-AF20-63E075403727}"/>
              </a:ext>
            </a:extLst>
          </p:cNvPr>
          <p:cNvCxnSpPr/>
          <p:nvPr/>
        </p:nvCxnSpPr>
        <p:spPr>
          <a:xfrm>
            <a:off x="1982912" y="4381710"/>
            <a:ext cx="0" cy="65262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A4D5D4-4FB6-4548-BEC3-D783D68B7CB1}"/>
              </a:ext>
            </a:extLst>
          </p:cNvPr>
          <p:cNvCxnSpPr>
            <a:cxnSpLocks/>
          </p:cNvCxnSpPr>
          <p:nvPr/>
        </p:nvCxnSpPr>
        <p:spPr>
          <a:xfrm>
            <a:off x="1982912" y="5024063"/>
            <a:ext cx="757163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48550CC-EDCE-4EEA-8E76-CF13C3256A91}"/>
              </a:ext>
            </a:extLst>
          </p:cNvPr>
          <p:cNvSpPr txBox="1"/>
          <p:nvPr/>
        </p:nvSpPr>
        <p:spPr>
          <a:xfrm>
            <a:off x="9736659" y="4883133"/>
            <a:ext cx="1935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EXISTING ROAD &amp; CARPARK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9359BC3-0A6E-403B-9016-801B19DB5BA0}"/>
              </a:ext>
            </a:extLst>
          </p:cNvPr>
          <p:cNvCxnSpPr>
            <a:cxnSpLocks/>
          </p:cNvCxnSpPr>
          <p:nvPr/>
        </p:nvCxnSpPr>
        <p:spPr>
          <a:xfrm flipV="1">
            <a:off x="2870718" y="4381711"/>
            <a:ext cx="303997" cy="6526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9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F1713F5-1760-49E7-84BB-BB9E0E2C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-1649"/>
          <a:stretch/>
        </p:blipFill>
        <p:spPr>
          <a:xfrm>
            <a:off x="108029" y="46479"/>
            <a:ext cx="9213253" cy="668753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27F998-31F4-451D-91E1-7C89582E5DE9}"/>
              </a:ext>
            </a:extLst>
          </p:cNvPr>
          <p:cNvSpPr/>
          <p:nvPr/>
        </p:nvSpPr>
        <p:spPr>
          <a:xfrm rot="3377258">
            <a:off x="2101142" y="3422191"/>
            <a:ext cx="2021711" cy="1494004"/>
          </a:xfrm>
          <a:prstGeom prst="round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5A870-C52B-45BC-8048-403D1925848D}"/>
              </a:ext>
            </a:extLst>
          </p:cNvPr>
          <p:cNvSpPr txBox="1"/>
          <p:nvPr/>
        </p:nvSpPr>
        <p:spPr>
          <a:xfrm>
            <a:off x="9554546" y="279918"/>
            <a:ext cx="233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911557-5A22-4B19-9E22-E7B1CD57CF9B}"/>
              </a:ext>
            </a:extLst>
          </p:cNvPr>
          <p:cNvCxnSpPr/>
          <p:nvPr/>
        </p:nvCxnSpPr>
        <p:spPr>
          <a:xfrm>
            <a:off x="1084333" y="6226180"/>
            <a:ext cx="847021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E012CA8-FE00-4261-AD96-608B1A0A217C}"/>
              </a:ext>
            </a:extLst>
          </p:cNvPr>
          <p:cNvSpPr txBox="1"/>
          <p:nvPr/>
        </p:nvSpPr>
        <p:spPr>
          <a:xfrm>
            <a:off x="9749499" y="6087680"/>
            <a:ext cx="193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LRT STATION :</a:t>
            </a:r>
          </a:p>
          <a:p>
            <a:r>
              <a:rPr lang="en-US" sz="1200" dirty="0"/>
              <a:t>POTENTIALLY DRAWING PEDESTRIAN ATTENTION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30A6BA-2AFE-4A1E-B027-6D3073A8931F}"/>
              </a:ext>
            </a:extLst>
          </p:cNvPr>
          <p:cNvCxnSpPr/>
          <p:nvPr/>
        </p:nvCxnSpPr>
        <p:spPr>
          <a:xfrm>
            <a:off x="5664425" y="2395242"/>
            <a:ext cx="39570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2F4132-3D65-47E8-90B3-A9BA584F7E82}"/>
              </a:ext>
            </a:extLst>
          </p:cNvPr>
          <p:cNvSpPr txBox="1"/>
          <p:nvPr/>
        </p:nvSpPr>
        <p:spPr>
          <a:xfrm>
            <a:off x="9736659" y="2256742"/>
            <a:ext cx="193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TIMES SQUARE SHOPPING MALL</a:t>
            </a:r>
          </a:p>
          <a:p>
            <a:r>
              <a:rPr lang="en-US" sz="1200" dirty="0"/>
              <a:t>: POTENTIALLY BRINGING CROWD FROM THE MALL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E0B244-F84B-4277-ACCB-AE34D8E25A40}"/>
              </a:ext>
            </a:extLst>
          </p:cNvPr>
          <p:cNvCxnSpPr>
            <a:cxnSpLocks/>
          </p:cNvCxnSpPr>
          <p:nvPr/>
        </p:nvCxnSpPr>
        <p:spPr>
          <a:xfrm>
            <a:off x="5473925" y="1137942"/>
            <a:ext cx="41145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BEEA54-9D4E-49CA-854C-E9F7AB95CF57}"/>
              </a:ext>
            </a:extLst>
          </p:cNvPr>
          <p:cNvSpPr txBox="1"/>
          <p:nvPr/>
        </p:nvSpPr>
        <p:spPr>
          <a:xfrm>
            <a:off x="9736659" y="978619"/>
            <a:ext cx="193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LOWYAT DIGITAL MALL</a:t>
            </a:r>
          </a:p>
          <a:p>
            <a:r>
              <a:rPr lang="en-US" sz="1200" dirty="0"/>
              <a:t>: BUSINESS OPPORTUNITY, HAVING A PRE-DISPLAY OF LATEST GADGET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DE87B2-9F4F-4CD9-A116-6C4DF04E64D2}"/>
              </a:ext>
            </a:extLst>
          </p:cNvPr>
          <p:cNvCxnSpPr>
            <a:cxnSpLocks/>
          </p:cNvCxnSpPr>
          <p:nvPr/>
        </p:nvCxnSpPr>
        <p:spPr>
          <a:xfrm flipV="1">
            <a:off x="1084333" y="4212404"/>
            <a:ext cx="0" cy="20137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DB9C5B-9FB8-4D57-B283-F4793CBA0DA2}"/>
              </a:ext>
            </a:extLst>
          </p:cNvPr>
          <p:cNvSpPr txBox="1"/>
          <p:nvPr/>
        </p:nvSpPr>
        <p:spPr>
          <a:xfrm>
            <a:off x="9736658" y="3695730"/>
            <a:ext cx="1935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ROAD INTERSECTION</a:t>
            </a:r>
          </a:p>
          <a:p>
            <a:r>
              <a:rPr lang="en-US" sz="1200" dirty="0"/>
              <a:t>: DRAW DRIVER &amp; PASSENGER ATTENTION DUE TO ITS HIGH DENSITY TRAFFIC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C6C16F-5227-4ECE-9AB2-1830F49EE7CA}"/>
              </a:ext>
            </a:extLst>
          </p:cNvPr>
          <p:cNvCxnSpPr>
            <a:cxnSpLocks/>
          </p:cNvCxnSpPr>
          <p:nvPr/>
        </p:nvCxnSpPr>
        <p:spPr>
          <a:xfrm flipH="1">
            <a:off x="3842536" y="3801438"/>
            <a:ext cx="57788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A3F673-782C-4749-B071-84E90E8A867C}"/>
              </a:ext>
            </a:extLst>
          </p:cNvPr>
          <p:cNvCxnSpPr/>
          <p:nvPr/>
        </p:nvCxnSpPr>
        <p:spPr>
          <a:xfrm>
            <a:off x="3328827" y="2766468"/>
            <a:ext cx="523982" cy="10555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EC7482-8402-48F9-85A4-5E042FA3A1DA}"/>
              </a:ext>
            </a:extLst>
          </p:cNvPr>
          <p:cNvCxnSpPr/>
          <p:nvPr/>
        </p:nvCxnSpPr>
        <p:spPr>
          <a:xfrm>
            <a:off x="2989780" y="3554858"/>
            <a:ext cx="0" cy="16027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306BA1-9B41-4383-AECF-13CCC12376B6}"/>
              </a:ext>
            </a:extLst>
          </p:cNvPr>
          <p:cNvCxnSpPr/>
          <p:nvPr/>
        </p:nvCxnSpPr>
        <p:spPr>
          <a:xfrm>
            <a:off x="3000054" y="5178175"/>
            <a:ext cx="658844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A840969-C6F2-4AAA-AB9F-6E6876528C57}"/>
              </a:ext>
            </a:extLst>
          </p:cNvPr>
          <p:cNvSpPr txBox="1"/>
          <p:nvPr/>
        </p:nvSpPr>
        <p:spPr>
          <a:xfrm>
            <a:off x="9749499" y="4973853"/>
            <a:ext cx="193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LANDMARK :</a:t>
            </a:r>
          </a:p>
          <a:p>
            <a:r>
              <a:rPr lang="en-US" sz="1200" dirty="0"/>
              <a:t>POTENTIALLY BECOME A NEW LANDMARK FOR THE AREA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58C3FA-5B90-447F-870F-17D79453E7F6}"/>
              </a:ext>
            </a:extLst>
          </p:cNvPr>
          <p:cNvSpPr/>
          <p:nvPr/>
        </p:nvSpPr>
        <p:spPr>
          <a:xfrm>
            <a:off x="147677" y="244626"/>
            <a:ext cx="4095549" cy="1955374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street scene with focus on the side of a road&#10;&#10;Description generated with high confidence">
            <a:extLst>
              <a:ext uri="{FF2B5EF4-FFF2-40B4-BE49-F238E27FC236}">
                <a16:creationId xmlns:a16="http://schemas.microsoft.com/office/drawing/2014/main" id="{95C54520-DA3E-44D2-9FD2-FC8F5B88B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2" y="224383"/>
            <a:ext cx="3755782" cy="1840724"/>
          </a:xfrm>
          <a:prstGeom prst="rect">
            <a:avLst/>
          </a:prstGeom>
          <a:effectLst>
            <a:softEdge rad="152400"/>
          </a:effec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2B63B2-3969-488E-A410-21D68738872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061263" y="2065107"/>
            <a:ext cx="419178" cy="11300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563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E5113-769E-4E19-BEB3-F04D2B16B759}"/>
              </a:ext>
            </a:extLst>
          </p:cNvPr>
          <p:cNvSpPr txBox="1"/>
          <p:nvPr/>
        </p:nvSpPr>
        <p:spPr>
          <a:xfrm>
            <a:off x="4371253" y="2966773"/>
            <a:ext cx="376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esign Concept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319905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7BAE1-22EA-4FEF-9874-D510BD54481C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IGITAL TECHNOLOGY IN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5DCEF-6C7F-4F61-BC05-197205E59B73}"/>
              </a:ext>
            </a:extLst>
          </p:cNvPr>
          <p:cNvSpPr txBox="1"/>
          <p:nvPr/>
        </p:nvSpPr>
        <p:spPr>
          <a:xfrm>
            <a:off x="3112316" y="1198183"/>
            <a:ext cx="571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rise of spatial modelling &amp; form creation techniques enables architects to deal with forms that previously could barely drawn or built.”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71F16-A509-4DBA-8B07-FE41FF913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0"/>
          <a:stretch/>
        </p:blipFill>
        <p:spPr>
          <a:xfrm>
            <a:off x="912429" y="1865782"/>
            <a:ext cx="9651297" cy="59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0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CF82A-F60F-4F6B-8FA6-FD250D5580DA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IGITAL TECHNOLOGY IN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9E63C-0E5C-4E5E-8AA5-5DFD94E80971}"/>
              </a:ext>
            </a:extLst>
          </p:cNvPr>
          <p:cNvSpPr txBox="1"/>
          <p:nvPr/>
        </p:nvSpPr>
        <p:spPr>
          <a:xfrm>
            <a:off x="3112316" y="1198183"/>
            <a:ext cx="57129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“Generative design is a design method in which the output – image, sound, architectural models, animation – is generated by a set of rules or and algorithm, normally by using a computer program. Most generative design is based on parametric modelling.” 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means of creating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5AED2642-5CDB-4768-95AE-2E83AC0AA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" y="3477128"/>
            <a:ext cx="1943100" cy="2352675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5BCD6779-2E02-498D-8763-B9F44B458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>
          <a:xfrm rot="16200000">
            <a:off x="1938829" y="3810237"/>
            <a:ext cx="2377263" cy="1661868"/>
          </a:xfrm>
          <a:prstGeom prst="rect">
            <a:avLst/>
          </a:prstGeom>
        </p:spPr>
      </p:pic>
      <p:pic>
        <p:nvPicPr>
          <p:cNvPr id="10" name="Picture 9" descr="A picture containing honeycomb&#10;&#10;Description generated with high confidence">
            <a:extLst>
              <a:ext uri="{FF2B5EF4-FFF2-40B4-BE49-F238E27FC236}">
                <a16:creationId xmlns:a16="http://schemas.microsoft.com/office/drawing/2014/main" id="{696DFF17-A394-44CB-BB2A-69810FD91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5608" y="3719276"/>
            <a:ext cx="2335318" cy="1804422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90381BC5-5203-4C9E-80E2-67115088E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15" y="3452539"/>
            <a:ext cx="2335319" cy="2335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2E68E-25DC-4498-BD61-8130703BD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71" y="3442594"/>
            <a:ext cx="3471921" cy="23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9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FA43AF-4B48-49C9-A6FA-3175BC7BB618}"/>
              </a:ext>
            </a:extLst>
          </p:cNvPr>
          <p:cNvSpPr txBox="1">
            <a:spLocks/>
          </p:cNvSpPr>
          <p:nvPr/>
        </p:nvSpPr>
        <p:spPr>
          <a:xfrm>
            <a:off x="284527" y="852281"/>
            <a:ext cx="10515600" cy="46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MAKE THINGS LOOK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IMENSION &amp;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IMENSION AT THE SAME TIME?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58960-0406-45F3-85F6-555611DB9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1" y="1317666"/>
            <a:ext cx="4279692" cy="5540334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67EEE57F-5785-44B4-B261-C96871D4E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3"/>
          <a:stretch/>
        </p:blipFill>
        <p:spPr>
          <a:xfrm>
            <a:off x="5589815" y="2187614"/>
            <a:ext cx="5112344" cy="3831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C5D3B3-5C49-42BF-969D-2FC7E489FC20}"/>
              </a:ext>
            </a:extLst>
          </p:cNvPr>
          <p:cNvSpPr txBox="1">
            <a:spLocks/>
          </p:cNvSpPr>
          <p:nvPr/>
        </p:nvSpPr>
        <p:spPr>
          <a:xfrm>
            <a:off x="1193557" y="6018835"/>
            <a:ext cx="10515600" cy="46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C35B2D-E8DE-4BA3-A8A7-E6D5339A2146}"/>
              </a:ext>
            </a:extLst>
          </p:cNvPr>
          <p:cNvSpPr txBox="1">
            <a:spLocks/>
          </p:cNvSpPr>
          <p:nvPr/>
        </p:nvSpPr>
        <p:spPr>
          <a:xfrm>
            <a:off x="5444359" y="6018835"/>
            <a:ext cx="10515600" cy="46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F3505-1CC4-4983-B0B6-6EFCF6C92AA7}"/>
              </a:ext>
            </a:extLst>
          </p:cNvPr>
          <p:cNvSpPr txBox="1"/>
          <p:nvPr/>
        </p:nvSpPr>
        <p:spPr>
          <a:xfrm>
            <a:off x="284527" y="232641"/>
            <a:ext cx="1058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XPLORATION OF PARAMETRIC ARCHITECTURE IN 2 DIMENSIONAL &amp; 3 DIMENSIONAL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82C32-2C9B-4FF7-8F3F-D58B17ABB137}"/>
              </a:ext>
            </a:extLst>
          </p:cNvPr>
          <p:cNvSpPr txBox="1"/>
          <p:nvPr/>
        </p:nvSpPr>
        <p:spPr>
          <a:xfrm>
            <a:off x="280374" y="1273359"/>
            <a:ext cx="10704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FORM –DIFFERENT POINT HAS VARIATIONS IN HEIGHT &amp; COORDINATES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B5255-4D34-4D3A-B36F-1D96EDA29386}"/>
              </a:ext>
            </a:extLst>
          </p:cNvPr>
          <p:cNvSpPr txBox="1"/>
          <p:nvPr/>
        </p:nvSpPr>
        <p:spPr>
          <a:xfrm>
            <a:off x="7994451" y="1012116"/>
            <a:ext cx="376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VIRTUAL REALITY HELP  TO DESIGN ARCHITECTURE?</a:t>
            </a:r>
          </a:p>
        </p:txBody>
      </p:sp>
    </p:spTree>
    <p:extLst>
      <p:ext uri="{BB962C8B-B14F-4D97-AF65-F5344CB8AC3E}">
        <p14:creationId xmlns:p14="http://schemas.microsoft.com/office/powerpoint/2010/main" val="1866811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20D46-DDCA-4064-85AF-9964EE4F6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"/>
          <a:stretch/>
        </p:blipFill>
        <p:spPr>
          <a:xfrm>
            <a:off x="1046749" y="1422681"/>
            <a:ext cx="4731149" cy="4881866"/>
          </a:xfrm>
          <a:prstGeom prst="rect">
            <a:avLst/>
          </a:prstGeom>
        </p:spPr>
      </p:pic>
      <p:pic>
        <p:nvPicPr>
          <p:cNvPr id="5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9512AA09-87C9-4852-AB7F-038BAF8C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2"/>
          <a:stretch/>
        </p:blipFill>
        <p:spPr>
          <a:xfrm>
            <a:off x="6096000" y="2120638"/>
            <a:ext cx="5289883" cy="3485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4D039-BC4C-45EA-BE18-2B1DA43EBD75}"/>
              </a:ext>
            </a:extLst>
          </p:cNvPr>
          <p:cNvSpPr txBox="1"/>
          <p:nvPr/>
        </p:nvSpPr>
        <p:spPr>
          <a:xfrm>
            <a:off x="335560" y="226503"/>
            <a:ext cx="1005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ATERIALIZING MOVEMENT </a:t>
            </a:r>
            <a:r>
              <a:rPr lang="en-US" sz="1400" dirty="0"/>
              <a:t>—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 FOR MOVEMENT-BASED DIGITAL INTERACTION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Hansen, L. A., &amp; Morrison, A (2014).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Design, The Oslo School of Architecture and Design, Norway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36874-B7BC-427D-A734-38A5BB6D7938}"/>
              </a:ext>
            </a:extLst>
          </p:cNvPr>
          <p:cNvSpPr txBox="1"/>
          <p:nvPr/>
        </p:nvSpPr>
        <p:spPr>
          <a:xfrm>
            <a:off x="6096000" y="1173570"/>
            <a:ext cx="550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OBJECTS CREATED FROM HUMAN MOVEMENT</a:t>
            </a:r>
          </a:p>
          <a:p>
            <a:endParaRPr lang="en-US" dirty="0"/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LINKING DOTS &gt; FORMING LINES &gt; GENERATE OBECTS</a:t>
            </a:r>
          </a:p>
        </p:txBody>
      </p:sp>
    </p:spTree>
    <p:extLst>
      <p:ext uri="{BB962C8B-B14F-4D97-AF65-F5344CB8AC3E}">
        <p14:creationId xmlns:p14="http://schemas.microsoft.com/office/powerpoint/2010/main" val="185479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BC34D-C25C-418D-8F40-ABB94D8D33CF}"/>
              </a:ext>
            </a:extLst>
          </p:cNvPr>
          <p:cNvSpPr txBox="1"/>
          <p:nvPr/>
        </p:nvSpPr>
        <p:spPr>
          <a:xfrm>
            <a:off x="3507258" y="3193293"/>
            <a:ext cx="786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ORM INSPIRED FROM “GAMING” MOVEMENT</a:t>
            </a:r>
          </a:p>
        </p:txBody>
      </p:sp>
      <p:pic>
        <p:nvPicPr>
          <p:cNvPr id="6" name="Picture 5" descr="A person standing on a stage&#10;&#10;Description generated with very high confidence">
            <a:extLst>
              <a:ext uri="{FF2B5EF4-FFF2-40B4-BE49-F238E27FC236}">
                <a16:creationId xmlns:a16="http://schemas.microsoft.com/office/drawing/2014/main" id="{830CEE1E-9505-4B03-9131-29201C942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1" y="713463"/>
            <a:ext cx="3152960" cy="1774666"/>
          </a:xfrm>
          <a:prstGeom prst="rect">
            <a:avLst/>
          </a:prstGeom>
        </p:spPr>
      </p:pic>
      <p:pic>
        <p:nvPicPr>
          <p:cNvPr id="8" name="Picture 7" descr="A person standing on a stage&#10;&#10;Description generated with very high confidence">
            <a:extLst>
              <a:ext uri="{FF2B5EF4-FFF2-40B4-BE49-F238E27FC236}">
                <a16:creationId xmlns:a16="http://schemas.microsoft.com/office/drawing/2014/main" id="{F1CC4AA6-1EE2-4175-B571-D54094BE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58" y="713463"/>
            <a:ext cx="2368929" cy="1774666"/>
          </a:xfrm>
          <a:prstGeom prst="rect">
            <a:avLst/>
          </a:prstGeom>
        </p:spPr>
      </p:pic>
      <p:pic>
        <p:nvPicPr>
          <p:cNvPr id="10" name="Picture 9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B5F3526A-CF08-4E62-B760-787B2F6BD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16" y="714589"/>
            <a:ext cx="3152960" cy="1773540"/>
          </a:xfrm>
          <a:prstGeom prst="rect">
            <a:avLst/>
          </a:prstGeom>
        </p:spPr>
      </p:pic>
      <p:pic>
        <p:nvPicPr>
          <p:cNvPr id="12" name="Picture 11" descr="A picture containing person, man, ground, indoor&#10;&#10;Description generated with very high confidence">
            <a:extLst>
              <a:ext uri="{FF2B5EF4-FFF2-40B4-BE49-F238E27FC236}">
                <a16:creationId xmlns:a16="http://schemas.microsoft.com/office/drawing/2014/main" id="{BC81669D-05CE-4CC2-BD4A-5A39119AA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05" y="715079"/>
            <a:ext cx="2658203" cy="1773049"/>
          </a:xfrm>
          <a:prstGeom prst="rect">
            <a:avLst/>
          </a:prstGeom>
        </p:spPr>
      </p:pic>
      <p:pic>
        <p:nvPicPr>
          <p:cNvPr id="14" name="Picture 13" descr="A person preparing food in a kitchen&#10;&#10;Description generated with high confidence">
            <a:extLst>
              <a:ext uri="{FF2B5EF4-FFF2-40B4-BE49-F238E27FC236}">
                <a16:creationId xmlns:a16="http://schemas.microsoft.com/office/drawing/2014/main" id="{BD948F12-97E3-41B4-9AC7-DD2241249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1" y="4566111"/>
            <a:ext cx="3156852" cy="1578426"/>
          </a:xfrm>
          <a:prstGeom prst="rect">
            <a:avLst/>
          </a:prstGeom>
        </p:spPr>
      </p:pic>
      <p:pic>
        <p:nvPicPr>
          <p:cNvPr id="16" name="Picture 15" descr="A person standing in front of a fireplace&#10;&#10;Description generated with high confidence">
            <a:extLst>
              <a:ext uri="{FF2B5EF4-FFF2-40B4-BE49-F238E27FC236}">
                <a16:creationId xmlns:a16="http://schemas.microsoft.com/office/drawing/2014/main" id="{93367D87-322A-43EC-B81F-B80B01AEFF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5835" r="8849" b="6468"/>
          <a:stretch/>
        </p:blipFill>
        <p:spPr>
          <a:xfrm>
            <a:off x="3507258" y="4566111"/>
            <a:ext cx="2698097" cy="1577300"/>
          </a:xfrm>
          <a:prstGeom prst="rect">
            <a:avLst/>
          </a:prstGeom>
        </p:spPr>
      </p:pic>
      <p:pic>
        <p:nvPicPr>
          <p:cNvPr id="18" name="Picture 17" descr="A picture containing person, indoor&#10;&#10;Description generated with high confidence">
            <a:extLst>
              <a:ext uri="{FF2B5EF4-FFF2-40B4-BE49-F238E27FC236}">
                <a16:creationId xmlns:a16="http://schemas.microsoft.com/office/drawing/2014/main" id="{0588FAA9-129B-46FF-B0F6-F498C7254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4566112"/>
            <a:ext cx="2861936" cy="1610490"/>
          </a:xfrm>
          <a:prstGeom prst="rect">
            <a:avLst/>
          </a:prstGeom>
        </p:spPr>
      </p:pic>
      <p:pic>
        <p:nvPicPr>
          <p:cNvPr id="20" name="Picture 19" descr="A picture containing tree, woman, person&#10;&#10;Description generated with high confidence">
            <a:extLst>
              <a:ext uri="{FF2B5EF4-FFF2-40B4-BE49-F238E27FC236}">
                <a16:creationId xmlns:a16="http://schemas.microsoft.com/office/drawing/2014/main" id="{9ABED6FE-BCF9-4323-A3AB-102CB36A31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06" y="4566111"/>
            <a:ext cx="2576786" cy="16104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4E4A0A-553F-4EC6-88E1-F7237A3BE0FC}"/>
              </a:ext>
            </a:extLst>
          </p:cNvPr>
          <p:cNvSpPr txBox="1"/>
          <p:nvPr/>
        </p:nvSpPr>
        <p:spPr>
          <a:xfrm>
            <a:off x="224721" y="2512421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SHOOTING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E62F56-8106-4DCB-8201-6BB3B191328D}"/>
              </a:ext>
            </a:extLst>
          </p:cNvPr>
          <p:cNvSpPr txBox="1"/>
          <p:nvPr/>
        </p:nvSpPr>
        <p:spPr>
          <a:xfrm>
            <a:off x="3464596" y="2512421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SWORD FIGHTING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038619-B12D-4CA3-9EF9-AB59CD2D317F}"/>
              </a:ext>
            </a:extLst>
          </p:cNvPr>
          <p:cNvSpPr txBox="1"/>
          <p:nvPr/>
        </p:nvSpPr>
        <p:spPr>
          <a:xfrm>
            <a:off x="6040016" y="2512421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DA65A-3056-4E04-AD49-528A1D092291}"/>
              </a:ext>
            </a:extLst>
          </p:cNvPr>
          <p:cNvSpPr txBox="1"/>
          <p:nvPr/>
        </p:nvSpPr>
        <p:spPr>
          <a:xfrm>
            <a:off x="9343192" y="2512420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94F473-8884-4213-8D6A-3102C974A6EB}"/>
              </a:ext>
            </a:extLst>
          </p:cNvPr>
          <p:cNvSpPr txBox="1"/>
          <p:nvPr/>
        </p:nvSpPr>
        <p:spPr>
          <a:xfrm>
            <a:off x="224721" y="6176602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EATING / FOOD SERVICING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492E26-12D4-4A10-91F7-0E0837D2A2A6}"/>
              </a:ext>
            </a:extLst>
          </p:cNvPr>
          <p:cNvSpPr txBox="1"/>
          <p:nvPr/>
        </p:nvSpPr>
        <p:spPr>
          <a:xfrm>
            <a:off x="3507258" y="6176602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CLIMBING MOUNTAIN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52EF54-1581-4832-A28A-2E33FA8FA21D}"/>
              </a:ext>
            </a:extLst>
          </p:cNvPr>
          <p:cNvSpPr txBox="1"/>
          <p:nvPr/>
        </p:nvSpPr>
        <p:spPr>
          <a:xfrm>
            <a:off x="6328786" y="6176602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RIDING ROLLER COASTER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823743-E842-44CD-9A7E-315159892BE7}"/>
              </a:ext>
            </a:extLst>
          </p:cNvPr>
          <p:cNvSpPr txBox="1"/>
          <p:nvPr/>
        </p:nvSpPr>
        <p:spPr>
          <a:xfrm>
            <a:off x="9318663" y="6176602"/>
            <a:ext cx="257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FISHING</a:t>
            </a:r>
          </a:p>
        </p:txBody>
      </p:sp>
    </p:spTree>
    <p:extLst>
      <p:ext uri="{BB962C8B-B14F-4D97-AF65-F5344CB8AC3E}">
        <p14:creationId xmlns:p14="http://schemas.microsoft.com/office/powerpoint/2010/main" val="291360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EMENT SKETCHES.jpg">
            <a:extLst>
              <a:ext uri="{FF2B5EF4-FFF2-40B4-BE49-F238E27FC236}">
                <a16:creationId xmlns:a16="http://schemas.microsoft.com/office/drawing/2014/main" id="{9F9ED50A-DD8B-4516-8455-8AF17CE07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17201" r="7773" b="7655"/>
          <a:stretch/>
        </p:blipFill>
        <p:spPr>
          <a:xfrm>
            <a:off x="1993482" y="961811"/>
            <a:ext cx="8205036" cy="5492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95A51-0221-47D1-94B9-C89A0790D4D7}"/>
              </a:ext>
            </a:extLst>
          </p:cNvPr>
          <p:cNvSpPr txBox="1"/>
          <p:nvPr/>
        </p:nvSpPr>
        <p:spPr>
          <a:xfrm>
            <a:off x="335560" y="226503"/>
            <a:ext cx="661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OVEMENT SKETCHES COLLECTED FROM GAMING </a:t>
            </a:r>
          </a:p>
        </p:txBody>
      </p:sp>
    </p:spTree>
    <p:extLst>
      <p:ext uri="{BB962C8B-B14F-4D97-AF65-F5344CB8AC3E}">
        <p14:creationId xmlns:p14="http://schemas.microsoft.com/office/powerpoint/2010/main" val="1512405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C5014-1A76-4320-A914-14729E111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00" y="965200"/>
            <a:ext cx="3662752" cy="206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864A4023-A94E-494D-8B1C-F40A63645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5" y="965200"/>
            <a:ext cx="3662752" cy="20602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16DB4403-9480-4989-AA50-8454A81B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6" y="3836247"/>
            <a:ext cx="3662752" cy="20602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E2AED-D198-4193-BE6A-1C01DE11A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5" y="3836247"/>
            <a:ext cx="3662752" cy="2060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5FB86D-D0B9-48FE-BF27-195E61696BDE}"/>
              </a:ext>
            </a:extLst>
          </p:cNvPr>
          <p:cNvSpPr txBox="1"/>
          <p:nvPr/>
        </p:nvSpPr>
        <p:spPr>
          <a:xfrm>
            <a:off x="755668" y="2969125"/>
            <a:ext cx="14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CLIMBING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4D3DC-40C4-4822-BD76-5EB21292A6B4}"/>
              </a:ext>
            </a:extLst>
          </p:cNvPr>
          <p:cNvSpPr txBox="1"/>
          <p:nvPr/>
        </p:nvSpPr>
        <p:spPr>
          <a:xfrm>
            <a:off x="6287063" y="2956044"/>
            <a:ext cx="2210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RIDING ROLLER COASTER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4506EF-EA8C-4453-A86E-71FA3819D1AC}"/>
              </a:ext>
            </a:extLst>
          </p:cNvPr>
          <p:cNvSpPr txBox="1"/>
          <p:nvPr/>
        </p:nvSpPr>
        <p:spPr>
          <a:xfrm>
            <a:off x="755668" y="5905881"/>
            <a:ext cx="14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AAF11F-20A5-44B9-802B-AB368D735CAF}"/>
              </a:ext>
            </a:extLst>
          </p:cNvPr>
          <p:cNvSpPr txBox="1"/>
          <p:nvPr/>
        </p:nvSpPr>
        <p:spPr>
          <a:xfrm>
            <a:off x="6287063" y="5892800"/>
            <a:ext cx="2210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SWORD FIGHTING</a:t>
            </a:r>
          </a:p>
        </p:txBody>
      </p:sp>
    </p:spTree>
    <p:extLst>
      <p:ext uri="{BB962C8B-B14F-4D97-AF65-F5344CB8AC3E}">
        <p14:creationId xmlns:p14="http://schemas.microsoft.com/office/powerpoint/2010/main" val="206781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D0517-CA7A-457C-84D3-79F194BB2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46" y="0"/>
            <a:ext cx="8188254" cy="6858000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6F7D01C-4385-4A49-9F6B-4BC29F089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" y="4381966"/>
            <a:ext cx="5878031" cy="2425854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BF7B94C-FB22-4C08-869C-CBE41A90E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" y="1268352"/>
            <a:ext cx="3810000" cy="1257300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B536C24-D590-451B-A089-CF40AA212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" y="3230699"/>
            <a:ext cx="5878031" cy="1184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1926C0-41F5-4FA4-94C3-3872CDC63251}"/>
              </a:ext>
            </a:extLst>
          </p:cNvPr>
          <p:cNvSpPr txBox="1"/>
          <p:nvPr/>
        </p:nvSpPr>
        <p:spPr>
          <a:xfrm>
            <a:off x="211873" y="189571"/>
            <a:ext cx="338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ARGETING ISSUE</a:t>
            </a:r>
          </a:p>
        </p:txBody>
      </p:sp>
    </p:spTree>
    <p:extLst>
      <p:ext uri="{BB962C8B-B14F-4D97-AF65-F5344CB8AC3E}">
        <p14:creationId xmlns:p14="http://schemas.microsoft.com/office/powerpoint/2010/main" val="1075939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9F5EEA82-3A4D-43C0-8710-6F1F64818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00" y="965200"/>
            <a:ext cx="3662752" cy="206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DD588025-64C3-4E2F-A11D-A320ED10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5" y="965200"/>
            <a:ext cx="3662752" cy="20602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0FC99-54E5-4351-9B7D-24FE9B985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6" y="3836247"/>
            <a:ext cx="3662752" cy="20602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BBE99108-01B8-495C-9ECD-1025C49D1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95" y="3836247"/>
            <a:ext cx="3662752" cy="20602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3932E5-7BE1-44A5-A5FE-52E200CF3468}"/>
              </a:ext>
            </a:extLst>
          </p:cNvPr>
          <p:cNvSpPr txBox="1"/>
          <p:nvPr/>
        </p:nvSpPr>
        <p:spPr>
          <a:xfrm>
            <a:off x="755668" y="2969125"/>
            <a:ext cx="14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F0399-BE4D-42BB-B624-0564A18DCD42}"/>
              </a:ext>
            </a:extLst>
          </p:cNvPr>
          <p:cNvSpPr txBox="1"/>
          <p:nvPr/>
        </p:nvSpPr>
        <p:spPr>
          <a:xfrm>
            <a:off x="6287063" y="2956044"/>
            <a:ext cx="2210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8F78F2-CF39-4C51-8A33-C66304CC2D6A}"/>
              </a:ext>
            </a:extLst>
          </p:cNvPr>
          <p:cNvSpPr txBox="1"/>
          <p:nvPr/>
        </p:nvSpPr>
        <p:spPr>
          <a:xfrm>
            <a:off x="755668" y="5905881"/>
            <a:ext cx="14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SHOOTING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DE74A9-8365-4141-9EF1-FEA996CD2830}"/>
              </a:ext>
            </a:extLst>
          </p:cNvPr>
          <p:cNvSpPr txBox="1"/>
          <p:nvPr/>
        </p:nvSpPr>
        <p:spPr>
          <a:xfrm>
            <a:off x="6287063" y="5892800"/>
            <a:ext cx="2210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EATING/ FOOD SERVICING</a:t>
            </a:r>
          </a:p>
        </p:txBody>
      </p:sp>
    </p:spTree>
    <p:extLst>
      <p:ext uri="{BB962C8B-B14F-4D97-AF65-F5344CB8AC3E}">
        <p14:creationId xmlns:p14="http://schemas.microsoft.com/office/powerpoint/2010/main" val="3854798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6CC5F-B460-4E26-8DA7-34E0EFCD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" y="1982384"/>
            <a:ext cx="5143521" cy="2893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78544-89C0-4809-A37E-8F7A58CE010D}"/>
              </a:ext>
            </a:extLst>
          </p:cNvPr>
          <p:cNvSpPr txBox="1"/>
          <p:nvPr/>
        </p:nvSpPr>
        <p:spPr>
          <a:xfrm>
            <a:off x="755668" y="4378037"/>
            <a:ext cx="1476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CLIMBING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3474F-BF85-4BE4-81B9-260C71CAE00B}"/>
              </a:ext>
            </a:extLst>
          </p:cNvPr>
          <p:cNvSpPr txBox="1"/>
          <p:nvPr/>
        </p:nvSpPr>
        <p:spPr>
          <a:xfrm>
            <a:off x="335560" y="226503"/>
            <a:ext cx="1173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OVEMENT SKETCHES &gt; DECISION MAKING &gt; EXPLORING THE POTENTIAL FORM WITH SITE CONTEXT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71288A-9E50-4895-93DF-0F024A6CF4E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479081" y="3429000"/>
            <a:ext cx="13909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desk&#10;&#10;Description generated with high confidence">
            <a:extLst>
              <a:ext uri="{FF2B5EF4-FFF2-40B4-BE49-F238E27FC236}">
                <a16:creationId xmlns:a16="http://schemas.microsoft.com/office/drawing/2014/main" id="{65208CB2-44B7-4638-8C71-7FE6771EE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6162"/>
          <a:stretch/>
        </p:blipFill>
        <p:spPr>
          <a:xfrm>
            <a:off x="7118179" y="-1"/>
            <a:ext cx="4572001" cy="4378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4E482D-9C1F-4D1D-B4FA-FE057E548ACB}"/>
              </a:ext>
            </a:extLst>
          </p:cNvPr>
          <p:cNvSpPr txBox="1"/>
          <p:nvPr/>
        </p:nvSpPr>
        <p:spPr>
          <a:xfrm>
            <a:off x="418690" y="1080746"/>
            <a:ext cx="6647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FORM WITHIN SITE CONTEXT</a:t>
            </a:r>
          </a:p>
        </p:txBody>
      </p:sp>
    </p:spTree>
    <p:extLst>
      <p:ext uri="{BB962C8B-B14F-4D97-AF65-F5344CB8AC3E}">
        <p14:creationId xmlns:p14="http://schemas.microsoft.com/office/powerpoint/2010/main" val="49148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98C871-F44A-4644-9E9A-6632D6EC7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5" b="26204"/>
          <a:stretch/>
        </p:blipFill>
        <p:spPr>
          <a:xfrm>
            <a:off x="0" y="1361000"/>
            <a:ext cx="12192000" cy="3959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EEDDE2-D52C-4272-B842-B21ACF3FF986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ESIGN THINKING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6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D237EB-F3FF-4AE6-A543-51E7B4B01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2230A-BFAF-4A5E-96B1-55EF1231EBD5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BUILDING ON SITE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1CD436-9A83-4D0B-91EB-7FAB2207B208}"/>
              </a:ext>
            </a:extLst>
          </p:cNvPr>
          <p:cNvSpPr/>
          <p:nvPr/>
        </p:nvSpPr>
        <p:spPr>
          <a:xfrm rot="19561895">
            <a:off x="4925119" y="2076063"/>
            <a:ext cx="1875631" cy="20966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building, outdoor&#10;&#10;Description generated with high confidence">
            <a:extLst>
              <a:ext uri="{FF2B5EF4-FFF2-40B4-BE49-F238E27FC236}">
                <a16:creationId xmlns:a16="http://schemas.microsoft.com/office/drawing/2014/main" id="{AFEC2D2A-A576-4888-874F-04A35CA6F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536" y="5463071"/>
            <a:ext cx="924792" cy="120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4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730DC56-8F1A-4B3F-A3C1-960FC0AA7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7426"/>
          <a:stretch/>
        </p:blipFill>
        <p:spPr>
          <a:xfrm>
            <a:off x="707597" y="0"/>
            <a:ext cx="114844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2230A-BFAF-4A5E-96B1-55EF1231EBD5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LOOR PLAN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 descr="A picture containing building, outdoor&#10;&#10;Description generated with high confidence">
            <a:extLst>
              <a:ext uri="{FF2B5EF4-FFF2-40B4-BE49-F238E27FC236}">
                <a16:creationId xmlns:a16="http://schemas.microsoft.com/office/drawing/2014/main" id="{18B1DDA3-9623-44CE-99C1-44C7F198D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6417">
            <a:off x="11228966" y="5753706"/>
            <a:ext cx="702458" cy="9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462E3FC-815B-499B-A7BA-1BDD9724C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7426"/>
          <a:stretch/>
        </p:blipFill>
        <p:spPr>
          <a:xfrm>
            <a:off x="707597" y="0"/>
            <a:ext cx="114844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2230A-BFAF-4A5E-96B1-55EF1231EBD5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ROPOSE PROGRAM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building, outdoor&#10;&#10;Description generated with high confidence">
            <a:extLst>
              <a:ext uri="{FF2B5EF4-FFF2-40B4-BE49-F238E27FC236}">
                <a16:creationId xmlns:a16="http://schemas.microsoft.com/office/drawing/2014/main" id="{18B1DDA3-9623-44CE-99C1-44C7F198D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6417">
            <a:off x="11228966" y="5753706"/>
            <a:ext cx="702458" cy="9174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305C56-B840-43C6-97C3-C92B9768CFB3}"/>
              </a:ext>
            </a:extLst>
          </p:cNvPr>
          <p:cNvCxnSpPr>
            <a:cxnSpLocks/>
          </p:cNvCxnSpPr>
          <p:nvPr/>
        </p:nvCxnSpPr>
        <p:spPr>
          <a:xfrm flipH="1" flipV="1">
            <a:off x="7523018" y="4127671"/>
            <a:ext cx="1472414" cy="97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tall glass building&#10;&#10;Description generated with high confidence">
            <a:extLst>
              <a:ext uri="{FF2B5EF4-FFF2-40B4-BE49-F238E27FC236}">
                <a16:creationId xmlns:a16="http://schemas.microsoft.com/office/drawing/2014/main" id="{55F0D0CB-4BB5-4657-9EB3-F2A3C2C4B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50" y="3200410"/>
            <a:ext cx="3127181" cy="2084787"/>
          </a:xfrm>
          <a:prstGeom prst="rect">
            <a:avLst/>
          </a:prstGeom>
        </p:spPr>
      </p:pic>
      <p:pic>
        <p:nvPicPr>
          <p:cNvPr id="12" name="Picture 11" descr="A picture containing object, indoor&#10;&#10;Description generated with very high confidence">
            <a:extLst>
              <a:ext uri="{FF2B5EF4-FFF2-40B4-BE49-F238E27FC236}">
                <a16:creationId xmlns:a16="http://schemas.microsoft.com/office/drawing/2014/main" id="{A23A38A9-2B1E-4501-9F81-884C6BE74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41" y="674527"/>
            <a:ext cx="3135012" cy="208478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952567-CD42-4DB6-8330-E8927495A38B}"/>
              </a:ext>
            </a:extLst>
          </p:cNvPr>
          <p:cNvCxnSpPr>
            <a:stCxn id="12" idx="1"/>
          </p:cNvCxnSpPr>
          <p:nvPr/>
        </p:nvCxnSpPr>
        <p:spPr>
          <a:xfrm flipH="1">
            <a:off x="7523018" y="1716919"/>
            <a:ext cx="1472423" cy="264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AFB7BE8-EEE3-4EAC-A80B-0B9FF800D8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r="9633"/>
          <a:stretch/>
        </p:blipFill>
        <p:spPr>
          <a:xfrm>
            <a:off x="69369" y="4127671"/>
            <a:ext cx="2964873" cy="208478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597AF7-C86C-4C3B-AED8-18E4CD934BE2}"/>
              </a:ext>
            </a:extLst>
          </p:cNvPr>
          <p:cNvCxnSpPr/>
          <p:nvPr/>
        </p:nvCxnSpPr>
        <p:spPr>
          <a:xfrm flipV="1">
            <a:off x="3034145" y="4668982"/>
            <a:ext cx="3602182" cy="6162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5D00E4-0F6D-4BDE-81CE-E304FF0D6ACA}"/>
              </a:ext>
            </a:extLst>
          </p:cNvPr>
          <p:cNvSpPr txBox="1"/>
          <p:nvPr/>
        </p:nvSpPr>
        <p:spPr>
          <a:xfrm>
            <a:off x="201035" y="6258227"/>
            <a:ext cx="270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HOLOGRAM LIGHT SHOW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E017BB-224E-4A77-968D-432D4280B12B}"/>
              </a:ext>
            </a:extLst>
          </p:cNvPr>
          <p:cNvSpPr txBox="1"/>
          <p:nvPr/>
        </p:nvSpPr>
        <p:spPr>
          <a:xfrm>
            <a:off x="9421091" y="5359184"/>
            <a:ext cx="270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INDOOR VR SKYDIVING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E469F5-4441-4A9F-B914-F0EFB0672DA0}"/>
              </a:ext>
            </a:extLst>
          </p:cNvPr>
          <p:cNvSpPr txBox="1"/>
          <p:nvPr/>
        </p:nvSpPr>
        <p:spPr>
          <a:xfrm>
            <a:off x="9146782" y="413638"/>
            <a:ext cx="325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CURVED SCREEN EXPERIENCES</a:t>
            </a:r>
          </a:p>
        </p:txBody>
      </p:sp>
      <p:pic>
        <p:nvPicPr>
          <p:cNvPr id="23" name="Picture 2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A88E137E-518F-4CE9-806E-56ABCF137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" y="1326379"/>
            <a:ext cx="2964776" cy="187403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6F5029-818B-4457-BF03-489B1B62B05B}"/>
              </a:ext>
            </a:extLst>
          </p:cNvPr>
          <p:cNvCxnSpPr>
            <a:cxnSpLocks/>
          </p:cNvCxnSpPr>
          <p:nvPr/>
        </p:nvCxnSpPr>
        <p:spPr>
          <a:xfrm flipV="1">
            <a:off x="3060026" y="1981200"/>
            <a:ext cx="4013127" cy="271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4C4DA2-A89C-4F78-AA0C-D8E5110222B4}"/>
              </a:ext>
            </a:extLst>
          </p:cNvPr>
          <p:cNvSpPr txBox="1"/>
          <p:nvPr/>
        </p:nvSpPr>
        <p:spPr>
          <a:xfrm>
            <a:off x="201035" y="3246183"/>
            <a:ext cx="270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 SLIDE</a:t>
            </a:r>
          </a:p>
        </p:txBody>
      </p:sp>
    </p:spTree>
    <p:extLst>
      <p:ext uri="{BB962C8B-B14F-4D97-AF65-F5344CB8AC3E}">
        <p14:creationId xmlns:p14="http://schemas.microsoft.com/office/powerpoint/2010/main" val="655018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E146130C-0EE2-4E53-9333-117343A9F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/>
          <a:stretch/>
        </p:blipFill>
        <p:spPr>
          <a:xfrm>
            <a:off x="2703232" y="0"/>
            <a:ext cx="83208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3501C-7A81-4D79-AD9C-6CD854764707}"/>
              </a:ext>
            </a:extLst>
          </p:cNvPr>
          <p:cNvSpPr txBox="1"/>
          <p:nvPr/>
        </p:nvSpPr>
        <p:spPr>
          <a:xfrm>
            <a:off x="335560" y="226503"/>
            <a:ext cx="50250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XPLODED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AXONOMETRIC</a:t>
            </a:r>
          </a:p>
        </p:txBody>
      </p:sp>
    </p:spTree>
    <p:extLst>
      <p:ext uri="{BB962C8B-B14F-4D97-AF65-F5344CB8AC3E}">
        <p14:creationId xmlns:p14="http://schemas.microsoft.com/office/powerpoint/2010/main" val="4052545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1CAEF-1EC2-40E9-BDDA-D95F0F96F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0"/>
          <a:stretch/>
        </p:blipFill>
        <p:spPr>
          <a:xfrm>
            <a:off x="2879000" y="555932"/>
            <a:ext cx="8833164" cy="5746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2325C-A215-4FFE-8021-D2A6CFA763A2}"/>
              </a:ext>
            </a:extLst>
          </p:cNvPr>
          <p:cNvSpPr txBox="1"/>
          <p:nvPr/>
        </p:nvSpPr>
        <p:spPr>
          <a:xfrm>
            <a:off x="335560" y="226503"/>
            <a:ext cx="5025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UILDING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698390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20B0D-6477-43DA-9AEA-B751E4D2C8BC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NTERIOR – GET READY VR HEADSET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A picture containing indoor, floor&#10;&#10;Description generated with high confidence">
            <a:extLst>
              <a:ext uri="{FF2B5EF4-FFF2-40B4-BE49-F238E27FC236}">
                <a16:creationId xmlns:a16="http://schemas.microsoft.com/office/drawing/2014/main" id="{E53693DB-2FC7-4331-B841-6CF106BA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" y="871057"/>
            <a:ext cx="11520880" cy="576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8916DC-F5CA-4F9C-ACD1-320B287BB112}"/>
              </a:ext>
            </a:extLst>
          </p:cNvPr>
          <p:cNvSpPr txBox="1"/>
          <p:nvPr/>
        </p:nvSpPr>
        <p:spPr>
          <a:xfrm>
            <a:off x="6831435" y="411168"/>
            <a:ext cx="502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Watch : https://youtu.be/8a-3UDksfVY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88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water&#10;&#10;Description generated with high confidence">
            <a:extLst>
              <a:ext uri="{FF2B5EF4-FFF2-40B4-BE49-F238E27FC236}">
                <a16:creationId xmlns:a16="http://schemas.microsoft.com/office/drawing/2014/main" id="{C3CE9D09-A135-4FB8-A3C1-62BE46FBD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/>
          <a:stretch/>
        </p:blipFill>
        <p:spPr>
          <a:xfrm>
            <a:off x="353085" y="890911"/>
            <a:ext cx="11485830" cy="5746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D4B6E-A09F-4C85-8C2A-F6824F5FF897}"/>
              </a:ext>
            </a:extLst>
          </p:cNvPr>
          <p:cNvSpPr txBox="1"/>
          <p:nvPr/>
        </p:nvSpPr>
        <p:spPr>
          <a:xfrm>
            <a:off x="335560" y="226503"/>
            <a:ext cx="662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 EXPERIENCE – GET READY YOUR HEADSET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57019-93C4-400A-B3F5-AAC271A2D7A6}"/>
              </a:ext>
            </a:extLst>
          </p:cNvPr>
          <p:cNvSpPr txBox="1"/>
          <p:nvPr/>
        </p:nvSpPr>
        <p:spPr>
          <a:xfrm>
            <a:off x="6831435" y="411168"/>
            <a:ext cx="502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Watch : https://youtu.be/8a-3UDksfVY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&#10;&#10;Description generated with very high confidence">
            <a:extLst>
              <a:ext uri="{FF2B5EF4-FFF2-40B4-BE49-F238E27FC236}">
                <a16:creationId xmlns:a16="http://schemas.microsoft.com/office/drawing/2014/main" id="{07F746B4-377C-4A35-9C99-C79C45C0B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16164" b="1"/>
          <a:stretch/>
        </p:blipFill>
        <p:spPr>
          <a:xfrm flipH="1">
            <a:off x="1210203" y="1765460"/>
            <a:ext cx="3764462" cy="236996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 descr="A picture containing person, ceiling, building, indoor&#10;&#10;Description generated with very high confidence">
            <a:extLst>
              <a:ext uri="{FF2B5EF4-FFF2-40B4-BE49-F238E27FC236}">
                <a16:creationId xmlns:a16="http://schemas.microsoft.com/office/drawing/2014/main" id="{9738394E-801D-4E16-AC7E-7C443DE3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3" r="2" b="2"/>
          <a:stretch/>
        </p:blipFill>
        <p:spPr>
          <a:xfrm>
            <a:off x="1518598" y="4243637"/>
            <a:ext cx="3456067" cy="1979907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picture containing person, wall, indoor, mirror&#10;&#10;Description generated with high confidence">
            <a:extLst>
              <a:ext uri="{FF2B5EF4-FFF2-40B4-BE49-F238E27FC236}">
                <a16:creationId xmlns:a16="http://schemas.microsoft.com/office/drawing/2014/main" id="{11186137-E4B7-487C-AE46-DE484927E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7" r="-2" b="3497"/>
          <a:stretch/>
        </p:blipFill>
        <p:spPr>
          <a:xfrm>
            <a:off x="5059680" y="3429000"/>
            <a:ext cx="4801716" cy="2087399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5" name="Picture 14" descr="A picture containing table, photo, object, indoor&#10;&#10;Description generated with high confidence">
            <a:extLst>
              <a:ext uri="{FF2B5EF4-FFF2-40B4-BE49-F238E27FC236}">
                <a16:creationId xmlns:a16="http://schemas.microsoft.com/office/drawing/2014/main" id="{CAC2F5C2-2C31-49EB-AE80-94FFE48D1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80" y="533324"/>
            <a:ext cx="5293138" cy="2770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6B55DA-EF7B-4CE8-83D6-35875ACC67A1}"/>
              </a:ext>
            </a:extLst>
          </p:cNvPr>
          <p:cNvSpPr txBox="1"/>
          <p:nvPr/>
        </p:nvSpPr>
        <p:spPr>
          <a:xfrm>
            <a:off x="130656" y="121919"/>
            <a:ext cx="49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 IS E-SPORT?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new level of gaming</a:t>
            </a:r>
          </a:p>
        </p:txBody>
      </p:sp>
    </p:spTree>
    <p:extLst>
      <p:ext uri="{BB962C8B-B14F-4D97-AF65-F5344CB8AC3E}">
        <p14:creationId xmlns:p14="http://schemas.microsoft.com/office/powerpoint/2010/main" val="3476770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554515-2701-4EF9-852B-70EE349F3BA0}"/>
              </a:ext>
            </a:extLst>
          </p:cNvPr>
          <p:cNvSpPr txBox="1"/>
          <p:nvPr/>
        </p:nvSpPr>
        <p:spPr>
          <a:xfrm>
            <a:off x="335560" y="226503"/>
            <a:ext cx="662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 EXPERIENCE – GET READY YOUR HEADSET   </a:t>
            </a:r>
          </a:p>
        </p:txBody>
      </p:sp>
      <p:pic>
        <p:nvPicPr>
          <p:cNvPr id="4" name="Picture 3" descr="A picture containing sky, dark&#10;&#10;Description generated with high confidence">
            <a:extLst>
              <a:ext uri="{FF2B5EF4-FFF2-40B4-BE49-F238E27FC236}">
                <a16:creationId xmlns:a16="http://schemas.microsoft.com/office/drawing/2014/main" id="{79B7FB7B-C3B7-4468-AA7F-7B34C19B5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/>
          <a:stretch/>
        </p:blipFill>
        <p:spPr>
          <a:xfrm>
            <a:off x="335560" y="885362"/>
            <a:ext cx="11494883" cy="5746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6E1CE-D513-42B4-B135-5DCBE7901CA8}"/>
              </a:ext>
            </a:extLst>
          </p:cNvPr>
          <p:cNvSpPr txBox="1"/>
          <p:nvPr/>
        </p:nvSpPr>
        <p:spPr>
          <a:xfrm>
            <a:off x="6831435" y="411168"/>
            <a:ext cx="502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Watch : https://youtu.be/8a-3UDksfVY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7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066B2-D6C1-4DA5-9A46-4A7AEF8779CE}"/>
              </a:ext>
            </a:extLst>
          </p:cNvPr>
          <p:cNvSpPr txBox="1"/>
          <p:nvPr/>
        </p:nvSpPr>
        <p:spPr>
          <a:xfrm>
            <a:off x="662730" y="411061"/>
            <a:ext cx="867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IRTUAL ARCHITECTURE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E914F-EA44-45DD-896F-5899508A3DD9}"/>
              </a:ext>
            </a:extLst>
          </p:cNvPr>
          <p:cNvSpPr txBox="1"/>
          <p:nvPr/>
        </p:nvSpPr>
        <p:spPr>
          <a:xfrm>
            <a:off x="8164827" y="420470"/>
            <a:ext cx="867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UGMENTED ARCHITECTURE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182EF-6D9B-4113-880D-AF8DC25049E2}"/>
              </a:ext>
            </a:extLst>
          </p:cNvPr>
          <p:cNvSpPr txBox="1"/>
          <p:nvPr/>
        </p:nvSpPr>
        <p:spPr>
          <a:xfrm>
            <a:off x="726393" y="1153682"/>
            <a:ext cx="4725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technique of simulating 3-dimensional reality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process through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C5880-5D22-4EBE-AAA2-BB99CDB4B97B}"/>
              </a:ext>
            </a:extLst>
          </p:cNvPr>
          <p:cNvSpPr txBox="1"/>
          <p:nvPr/>
        </p:nvSpPr>
        <p:spPr>
          <a:xfrm>
            <a:off x="7571574" y="1153682"/>
            <a:ext cx="412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technology that “presents a virtual world that enriches, rather than replaces the real world.”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020A3-181D-4D16-B602-8A2FC9C6C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2612202"/>
            <a:ext cx="5497095" cy="3092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D44CD-2A2A-45A4-94F2-B1A8AF10A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33" y="2612202"/>
            <a:ext cx="5484130" cy="30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78C337-F9E8-48DE-A792-DDCF4D9E9DDB}"/>
              </a:ext>
            </a:extLst>
          </p:cNvPr>
          <p:cNvSpPr txBox="1"/>
          <p:nvPr/>
        </p:nvSpPr>
        <p:spPr>
          <a:xfrm>
            <a:off x="3692827" y="3290500"/>
            <a:ext cx="3377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BUSINESS DISTRICT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DF2D7-9D7B-4735-9A50-0A76CD30617A}"/>
              </a:ext>
            </a:extLst>
          </p:cNvPr>
          <p:cNvSpPr txBox="1"/>
          <p:nvPr/>
        </p:nvSpPr>
        <p:spPr>
          <a:xfrm>
            <a:off x="896983" y="3429000"/>
            <a:ext cx="1808895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B4398-66EE-413F-9F21-3D3C3D4AFC48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4632DD-8CCB-42BC-AD8F-F131BFFEC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78" y="-2880"/>
            <a:ext cx="7285288" cy="68627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10F1C1-14C8-4B21-8171-72CB330E98E7}"/>
              </a:ext>
            </a:extLst>
          </p:cNvPr>
          <p:cNvCxnSpPr/>
          <p:nvPr/>
        </p:nvCxnSpPr>
        <p:spPr>
          <a:xfrm flipH="1">
            <a:off x="2705878" y="5150224"/>
            <a:ext cx="1731651" cy="403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D57D10-71A2-4369-B42C-8F8579F5C1AC}"/>
              </a:ext>
            </a:extLst>
          </p:cNvPr>
          <p:cNvSpPr txBox="1"/>
          <p:nvPr/>
        </p:nvSpPr>
        <p:spPr>
          <a:xfrm>
            <a:off x="1039167" y="5421918"/>
            <a:ext cx="180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KUALA LUMPUR,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177345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4100D-9459-4BEB-85AC-E285C882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11739"/>
          <a:stretch/>
        </p:blipFill>
        <p:spPr>
          <a:xfrm>
            <a:off x="139959" y="949588"/>
            <a:ext cx="9078686" cy="571953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311290D-7BC3-41D8-B3AA-F8D11B61A127}"/>
              </a:ext>
            </a:extLst>
          </p:cNvPr>
          <p:cNvSpPr/>
          <p:nvPr/>
        </p:nvSpPr>
        <p:spPr>
          <a:xfrm>
            <a:off x="1794780" y="949589"/>
            <a:ext cx="5712925" cy="5712925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8C337-F9E8-48DE-A792-DDCF4D9E9DDB}"/>
              </a:ext>
            </a:extLst>
          </p:cNvPr>
          <p:cNvSpPr txBox="1"/>
          <p:nvPr/>
        </p:nvSpPr>
        <p:spPr>
          <a:xfrm>
            <a:off x="3692827" y="3290500"/>
            <a:ext cx="3377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BUSINESS DISTRICT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A0E3A30-A2A5-400C-84CB-835EF35FD7C5}"/>
              </a:ext>
            </a:extLst>
          </p:cNvPr>
          <p:cNvSpPr/>
          <p:nvPr/>
        </p:nvSpPr>
        <p:spPr>
          <a:xfrm rot="5400000">
            <a:off x="7678243" y="1366394"/>
            <a:ext cx="4309331" cy="4438262"/>
          </a:xfrm>
          <a:prstGeom prst="wedgeEllipseCallout">
            <a:avLst/>
          </a:prstGeom>
          <a:blipFill dpi="0" rotWithShape="0">
            <a:blip r:embed="rId3"/>
            <a:srcRect/>
            <a:stretch>
              <a:fillRect/>
            </a:stretch>
          </a:blipFill>
          <a:effectLst>
            <a:glow rad="38100">
              <a:schemeClr val="accent1">
                <a:lumMod val="60000"/>
                <a:lumOff val="40000"/>
                <a:alpha val="6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1AA5B5-9D8E-41C2-A016-7F4DD7BDA771}"/>
              </a:ext>
            </a:extLst>
          </p:cNvPr>
          <p:cNvSpPr/>
          <p:nvPr/>
        </p:nvSpPr>
        <p:spPr>
          <a:xfrm>
            <a:off x="3203321" y="5446727"/>
            <a:ext cx="785570" cy="785570"/>
          </a:xfrm>
          <a:prstGeom prst="ellipse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DF2D7-9D7B-4735-9A50-0A76CD30617A}"/>
              </a:ext>
            </a:extLst>
          </p:cNvPr>
          <p:cNvSpPr txBox="1"/>
          <p:nvPr/>
        </p:nvSpPr>
        <p:spPr>
          <a:xfrm>
            <a:off x="896983" y="3429000"/>
            <a:ext cx="1808895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B4398-66EE-413F-9F21-3D3C3D4AFC48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 ANALYSIS</a:t>
            </a:r>
          </a:p>
        </p:txBody>
      </p:sp>
    </p:spTree>
    <p:extLst>
      <p:ext uri="{BB962C8B-B14F-4D97-AF65-F5344CB8AC3E}">
        <p14:creationId xmlns:p14="http://schemas.microsoft.com/office/powerpoint/2010/main" val="98976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3F1FE5-590F-42C6-B9DE-E8FF0E92BE99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PUDU JAIL, KUALA LUMPUR, MALAYSIA</a:t>
            </a:r>
          </a:p>
        </p:txBody>
      </p:sp>
      <p:pic>
        <p:nvPicPr>
          <p:cNvPr id="7" name="Picture 6" descr="A bridge over a road&#10;&#10;Description generated with high confidence">
            <a:extLst>
              <a:ext uri="{FF2B5EF4-FFF2-40B4-BE49-F238E27FC236}">
                <a16:creationId xmlns:a16="http://schemas.microsoft.com/office/drawing/2014/main" id="{1520273B-22C8-4A83-8289-BDAC297D6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r="13898" b="-2"/>
          <a:stretch/>
        </p:blipFill>
        <p:spPr>
          <a:xfrm>
            <a:off x="223285" y="1079876"/>
            <a:ext cx="5746927" cy="3911624"/>
          </a:xfrm>
          <a:prstGeom prst="rect">
            <a:avLst/>
          </a:prstGeom>
        </p:spPr>
      </p:pic>
      <p:pic>
        <p:nvPicPr>
          <p:cNvPr id="3" name="Picture 2" descr="A car driving down a street next to a building&#10;&#10;Description generated with high confidence">
            <a:extLst>
              <a:ext uri="{FF2B5EF4-FFF2-40B4-BE49-F238E27FC236}">
                <a16:creationId xmlns:a16="http://schemas.microsoft.com/office/drawing/2014/main" id="{A5CB7E0A-6D34-47BF-970F-CF2866A08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r="24854" b="-1"/>
          <a:stretch/>
        </p:blipFill>
        <p:spPr>
          <a:xfrm>
            <a:off x="6281948" y="2512830"/>
            <a:ext cx="5746927" cy="3911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CACC4-42CF-480C-BDF0-B8AE8EE245AF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UDU JAIL TODAY</a:t>
            </a:r>
          </a:p>
        </p:txBody>
      </p:sp>
    </p:spTree>
    <p:extLst>
      <p:ext uri="{BB962C8B-B14F-4D97-AF65-F5344CB8AC3E}">
        <p14:creationId xmlns:p14="http://schemas.microsoft.com/office/powerpoint/2010/main" val="305469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91135-1399-44FD-8F72-903E20E60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/>
          <a:stretch/>
        </p:blipFill>
        <p:spPr>
          <a:xfrm>
            <a:off x="3195872" y="0"/>
            <a:ext cx="775050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06BBE-0A70-4CF2-8D4E-8D9685A37C5A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ELECTION OF SITE</a:t>
            </a:r>
          </a:p>
        </p:txBody>
      </p:sp>
    </p:spTree>
    <p:extLst>
      <p:ext uri="{BB962C8B-B14F-4D97-AF65-F5344CB8AC3E}">
        <p14:creationId xmlns:p14="http://schemas.microsoft.com/office/powerpoint/2010/main" val="341177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3F1FE5-590F-42C6-B9DE-E8FF0E92BE99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PUDU JAIL, KUALA LUMPUR, MALAYSIA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E2DD2-C92C-4371-BADF-50D9ECDEE4DE}"/>
              </a:ext>
            </a:extLst>
          </p:cNvPr>
          <p:cNvSpPr txBox="1"/>
          <p:nvPr/>
        </p:nvSpPr>
        <p:spPr>
          <a:xfrm>
            <a:off x="5681609" y="1634466"/>
            <a:ext cx="2815119" cy="37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CACC4-42CF-480C-BDF0-B8AE8EE245AF}"/>
              </a:ext>
            </a:extLst>
          </p:cNvPr>
          <p:cNvSpPr txBox="1"/>
          <p:nvPr/>
        </p:nvSpPr>
        <p:spPr>
          <a:xfrm>
            <a:off x="335560" y="226503"/>
            <a:ext cx="5025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XISTING</a:t>
            </a:r>
          </a:p>
        </p:txBody>
      </p:sp>
      <p:pic>
        <p:nvPicPr>
          <p:cNvPr id="4" name="Picture 3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D1263B21-003F-4B66-AAE3-20903E72C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6321"/>
          <a:stretch/>
        </p:blipFill>
        <p:spPr>
          <a:xfrm>
            <a:off x="1869834" y="226503"/>
            <a:ext cx="8664858" cy="65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6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3800</TotalTime>
  <Words>491</Words>
  <Application>Microsoft Office PowerPoint</Application>
  <PresentationFormat>Widescreen</PresentationFormat>
  <Paragraphs>100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</dc:creator>
  <cp:lastModifiedBy>Pink</cp:lastModifiedBy>
  <cp:revision>80</cp:revision>
  <dcterms:created xsi:type="dcterms:W3CDTF">2018-11-12T14:51:44Z</dcterms:created>
  <dcterms:modified xsi:type="dcterms:W3CDTF">2018-11-21T17:44:30Z</dcterms:modified>
</cp:coreProperties>
</file>